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9F81F-F4E2-44D0-BAAC-E136CFB7ADDC}" v="581" dt="2021-12-17T10:40:20.018"/>
    <p1510:client id="{7E62C015-2DE6-E3BD-D3CE-52A0D8D4A081}" v="337" dt="2021-12-17T10:40:09.319"/>
    <p1510:client id="{7CF72378-E329-4CA0-AB0D-C43B028D8176}" v="821" dt="2021-12-17T10:39:51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1/2/2022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05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ickytydenik.cz/rubriky/denni-zpravodajstvi/ceske-domacnosti-se-naucily-setrit-vodou-nejvetsi-spotrebu-maji-prazane_50545.html" TargetMode="External"/><Relationship Id="rId2" Type="http://schemas.openxmlformats.org/officeDocument/2006/relationships/hyperlink" Target="http://www.ovodarenstvi.cz/clanky/jak-muzete-snizit-vlastni-spotrebu-vod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munalniekologie.cz/info/je-lepsi-balena-nebo-kohoutkova-vo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Letecký pohled na pláž a stromy">
            <a:extLst>
              <a:ext uri="{FF2B5EF4-FFF2-40B4-BE49-F238E27FC236}">
                <a16:creationId xmlns:a16="http://schemas.microsoft.com/office/drawing/2014/main" id="{1D005F73-A529-49EA-AD10-DEAC54EB4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91" b="-8"/>
          <a:stretch/>
        </p:blipFill>
        <p:spPr>
          <a:xfrm>
            <a:off x="-353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1094" y="100168"/>
            <a:ext cx="7063739" cy="23876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 Light"/>
              </a:rPr>
              <a:t>Jak snížit naši vodní stopu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2606" y="4224648"/>
            <a:ext cx="7063739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FFFFFF"/>
                </a:solidFill>
                <a:cs typeface="Calibri"/>
              </a:rPr>
              <a:t>Anonym 1</a:t>
            </a:r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Anonym 2</a:t>
            </a:r>
            <a:endParaRPr lang="cs-CZ"/>
          </a:p>
          <a:p>
            <a:r>
              <a:rPr lang="cs-CZ">
                <a:solidFill>
                  <a:srgbClr val="FFFFFF"/>
                </a:solidFill>
                <a:ea typeface="+mn-lt"/>
                <a:cs typeface="+mn-lt"/>
              </a:rPr>
              <a:t>Anonym 3 </a:t>
            </a:r>
            <a:endParaRPr lang="cs-CZ"/>
          </a:p>
          <a:p>
            <a:endParaRPr lang="cs-CZ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B4164-66DA-4406-884D-B0974CA4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Šetřete vodou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4C874-124E-482A-A130-881AD86A1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6E7B46"/>
              </a:buClr>
            </a:pPr>
            <a:r>
              <a:rPr lang="cs-CZ">
                <a:cs typeface="Calibri"/>
              </a:rPr>
              <a:t>Nekupujte balenou vodu</a:t>
            </a:r>
          </a:p>
          <a:p>
            <a:pPr>
              <a:buClr>
                <a:srgbClr val="6E7B46"/>
              </a:buClr>
            </a:pPr>
            <a:r>
              <a:rPr lang="cs-CZ">
                <a:cs typeface="Calibri"/>
              </a:rPr>
              <a:t>Maso = velká vodní stopa</a:t>
            </a:r>
          </a:p>
          <a:p>
            <a:pPr>
              <a:buClr>
                <a:srgbClr val="6E7B46"/>
              </a:buClr>
            </a:pPr>
            <a:r>
              <a:rPr lang="cs-CZ">
                <a:ea typeface="+mn-lt"/>
                <a:cs typeface="+mn-lt"/>
              </a:rPr>
              <a:t>Zkuste se vyhýbat průmyslově zpracovaným potravinám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5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F561CE-108D-4058-9376-E0275D4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023" y="-1729630"/>
            <a:ext cx="6903323" cy="2902484"/>
          </a:xfrm>
        </p:spPr>
        <p:txBody>
          <a:bodyPr anchor="b">
            <a:normAutofit/>
          </a:bodyPr>
          <a:lstStyle/>
          <a:p>
            <a:r>
              <a:rPr lang="cs-CZ" sz="4400"/>
              <a:t>Nekupujte balenou vodu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010F8-CAAF-4159-BCE3-27274D39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23" y="1717260"/>
            <a:ext cx="4606280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b="1" dirty="0">
                <a:latin typeface="Calibri"/>
                <a:cs typeface="Calibri"/>
              </a:rPr>
              <a:t>Proč ?</a:t>
            </a:r>
            <a:endParaRPr lang="cs-CZ" dirty="0"/>
          </a:p>
          <a:p>
            <a:pPr>
              <a:buClr>
                <a:srgbClr val="6E7B46"/>
              </a:buClr>
            </a:pPr>
            <a:r>
              <a:rPr lang="cs-CZ" sz="1800" b="1">
                <a:latin typeface="Calibri"/>
                <a:cs typeface="Calibri"/>
              </a:rPr>
              <a:t>Kohoutková voda je ekologičtější, jelikož se nebalí do plastů</a:t>
            </a:r>
            <a:endParaRPr lang="cs-CZ" sz="1800">
              <a:ea typeface="+mn-lt"/>
              <a:cs typeface="+mn-lt"/>
            </a:endParaRPr>
          </a:p>
          <a:p>
            <a:pPr>
              <a:buClr>
                <a:srgbClr val="6E7B46"/>
              </a:buClr>
            </a:pPr>
            <a:r>
              <a:rPr lang="cs-CZ" sz="1800" b="1" dirty="0">
                <a:latin typeface="Calibri"/>
                <a:cs typeface="Calibri"/>
              </a:rPr>
              <a:t>Doprava balené vody je náročná a většinou se dováží ze zahraničí</a:t>
            </a:r>
          </a:p>
          <a:p>
            <a:pPr>
              <a:buClr>
                <a:srgbClr val="6E7B46"/>
              </a:buClr>
            </a:pPr>
            <a:r>
              <a:rPr lang="cs-CZ" sz="1800" b="1" dirty="0">
                <a:latin typeface="Calibri"/>
                <a:cs typeface="Calibri"/>
              </a:rPr>
              <a:t>Na výrobu plastových obalů se spotřebuje zhruba stejně vody jako na obsah samotného balení  (v případě plastové láhve na 2l vody)</a:t>
            </a:r>
          </a:p>
          <a:p>
            <a:pPr>
              <a:buClr>
                <a:srgbClr val="6E7B46"/>
              </a:buClr>
              <a:buFont typeface="Wingdings" panose="020B0604020202020204" pitchFamily="34" charset="0"/>
              <a:buChar char="v"/>
            </a:pPr>
            <a:endParaRPr lang="cs-CZ" sz="1800" b="1" dirty="0">
              <a:latin typeface="Calibri"/>
              <a:cs typeface="Calibri"/>
            </a:endParaRPr>
          </a:p>
        </p:txBody>
      </p:sp>
      <p:grpSp>
        <p:nvGrpSpPr>
          <p:cNvPr id="70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ek 7" descr="Obsah obrázku obloha, osoba, exteriér, muž&#10;&#10;Popis se vygeneroval automaticky.">
            <a:extLst>
              <a:ext uri="{FF2B5EF4-FFF2-40B4-BE49-F238E27FC236}">
                <a16:creationId xmlns:a16="http://schemas.microsoft.com/office/drawing/2014/main" id="{9DFB3350-A541-4282-87A1-79D0F1B88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1" b="1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2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8720AD47-FB26-4AFB-922C-7D02499FE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27">
            <a:extLst>
              <a:ext uri="{FF2B5EF4-FFF2-40B4-BE49-F238E27FC236}">
                <a16:creationId xmlns:a16="http://schemas.microsoft.com/office/drawing/2014/main" id="{07502952-DF92-47C7-B7B9-331233119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12A998-CD8B-4980-9E1B-8A4AF219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252" y="3551612"/>
            <a:ext cx="7323152" cy="949050"/>
          </a:xfrm>
        </p:spPr>
        <p:txBody>
          <a:bodyPr anchor="b">
            <a:normAutofit/>
          </a:bodyPr>
          <a:lstStyle/>
          <a:p>
            <a:r>
              <a:rPr lang="cs-CZ" sz="4400"/>
              <a:t>maso=velká vodní stopa</a:t>
            </a:r>
          </a:p>
        </p:txBody>
      </p:sp>
      <p:grpSp>
        <p:nvGrpSpPr>
          <p:cNvPr id="80" name="Decorative Circles">
            <a:extLst>
              <a:ext uri="{FF2B5EF4-FFF2-40B4-BE49-F238E27FC236}">
                <a16:creationId xmlns:a16="http://schemas.microsoft.com/office/drawing/2014/main" id="{C78C35D1-F425-4DBF-8F9E-C913742D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5F267003-5558-457B-893C-B10B63AA6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825B103C-86A7-4E22-BFCC-F383C1E75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A2DBD0-7618-4E92-85D0-B20AAD2AD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1883E3-4186-49FA-A07E-D0660F6C5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67C1726-5353-496D-8B47-527F605B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3">
            <a:extLst>
              <a:ext uri="{FF2B5EF4-FFF2-40B4-BE49-F238E27FC236}">
                <a16:creationId xmlns:a16="http://schemas.microsoft.com/office/drawing/2014/main" id="{7B51C35B-8F5E-4412-851C-DE380A3B3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raphic 38">
            <a:extLst>
              <a:ext uri="{FF2B5EF4-FFF2-40B4-BE49-F238E27FC236}">
                <a16:creationId xmlns:a16="http://schemas.microsoft.com/office/drawing/2014/main" id="{60FDB45F-BCDB-42E8-9F4D-67ACD432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sp>
        <p:nvSpPr>
          <p:cNvPr id="85" name="Oval 2">
            <a:extLst>
              <a:ext uri="{FF2B5EF4-FFF2-40B4-BE49-F238E27FC236}">
                <a16:creationId xmlns:a16="http://schemas.microsoft.com/office/drawing/2014/main" id="{2E4D10A1-B403-4032-80DB-9092A0081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26987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6" name="Graphic 42">
            <a:extLst>
              <a:ext uri="{FF2B5EF4-FFF2-40B4-BE49-F238E27FC236}">
                <a16:creationId xmlns:a16="http://schemas.microsoft.com/office/drawing/2014/main" id="{0FF61BB2-F221-4B5B-9A37-3443EB1D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17" t="40037" r="12288" b="12942"/>
          <a:stretch/>
        </p:blipFill>
        <p:spPr>
          <a:xfrm rot="5400000">
            <a:off x="9257071" y="141608"/>
            <a:ext cx="3073485" cy="2790270"/>
          </a:xfrm>
          <a:prstGeom prst="rect">
            <a:avLst/>
          </a:prstGeom>
        </p:spPr>
      </p:pic>
      <p:sp>
        <p:nvSpPr>
          <p:cNvPr id="87" name="Oval 1">
            <a:extLst>
              <a:ext uri="{FF2B5EF4-FFF2-40B4-BE49-F238E27FC236}">
                <a16:creationId xmlns:a16="http://schemas.microsoft.com/office/drawing/2014/main" id="{621A356F-9DB8-4D38-BAC1-4652ABDA8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46">
            <a:extLst>
              <a:ext uri="{FF2B5EF4-FFF2-40B4-BE49-F238E27FC236}">
                <a16:creationId xmlns:a16="http://schemas.microsoft.com/office/drawing/2014/main" id="{6A8BFF27-E692-4226-8AF7-30D8E2D0B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3888" y="55816"/>
            <a:ext cx="3436359" cy="3436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ráva">
            <a:extLst>
              <a:ext uri="{FF2B5EF4-FFF2-40B4-BE49-F238E27FC236}">
                <a16:creationId xmlns:a16="http://schemas.microsoft.com/office/drawing/2014/main" id="{A2AE233F-770F-4812-B2CD-7D905DA82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4900" y="673497"/>
            <a:ext cx="2204619" cy="2204619"/>
          </a:xfrm>
          <a:prstGeom prst="rect">
            <a:avLst/>
          </a:prstGeom>
        </p:spPr>
      </p:pic>
      <p:pic>
        <p:nvPicPr>
          <p:cNvPr id="89" name="Graphic 48">
            <a:extLst>
              <a:ext uri="{FF2B5EF4-FFF2-40B4-BE49-F238E27FC236}">
                <a16:creationId xmlns:a16="http://schemas.microsoft.com/office/drawing/2014/main" id="{735918DA-1538-46FB-999B-12317E5C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8417" y="3922934"/>
            <a:ext cx="2798544" cy="279854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07378-B66D-497F-AD9D-E219691E3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252" y="4637185"/>
            <a:ext cx="7323153" cy="1689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6E7B46"/>
              </a:buClr>
              <a:buFont typeface="Arial"/>
              <a:buChar char="•"/>
            </a:pPr>
            <a:r>
              <a:rPr lang="cs-CZ" sz="1500" dirty="0">
                <a:ea typeface="+mn-lt"/>
                <a:cs typeface="+mn-lt"/>
              </a:rPr>
              <a:t>1 kg hovězího = 15 400 litrů</a:t>
            </a:r>
            <a:endParaRPr lang="cs-CZ" sz="1500" dirty="0"/>
          </a:p>
          <a:p>
            <a:pPr>
              <a:buClr>
                <a:srgbClr val="6E7B46"/>
              </a:buClr>
              <a:buFont typeface="Arial"/>
              <a:buChar char="•"/>
            </a:pPr>
            <a:r>
              <a:rPr lang="cs-CZ" sz="1500" dirty="0">
                <a:ea typeface="+mn-lt"/>
                <a:cs typeface="+mn-lt"/>
              </a:rPr>
              <a:t>1 kg kuřecího = 4 330 litrů</a:t>
            </a:r>
            <a:endParaRPr lang="cs-CZ" sz="1500" dirty="0">
              <a:cs typeface="Calibri"/>
            </a:endParaRPr>
          </a:p>
          <a:p>
            <a:pPr>
              <a:buClr>
                <a:srgbClr val="6E7B46"/>
              </a:buClr>
              <a:buFont typeface="Arial"/>
              <a:buChar char="•"/>
            </a:pPr>
            <a:r>
              <a:rPr lang="cs-CZ" sz="1500" dirty="0">
                <a:ea typeface="+mn-lt"/>
                <a:cs typeface="+mn-lt"/>
              </a:rPr>
              <a:t>1 kg vepřového = 5 990 litrů</a:t>
            </a:r>
            <a:endParaRPr lang="cs-CZ" sz="1500" dirty="0">
              <a:cs typeface="Calibri"/>
            </a:endParaRPr>
          </a:p>
          <a:p>
            <a:pPr>
              <a:buClr>
                <a:srgbClr val="6E7B46"/>
              </a:buClr>
              <a:buFont typeface="Arial"/>
              <a:buChar char="•"/>
            </a:pPr>
            <a:endParaRPr lang="cs-CZ" sz="1500" dirty="0">
              <a:cs typeface="Calibri"/>
            </a:endParaRPr>
          </a:p>
          <a:p>
            <a:pPr marL="0" indent="0">
              <a:buClr>
                <a:srgbClr val="6E7B46"/>
              </a:buClr>
              <a:buNone/>
            </a:pPr>
            <a:endParaRPr lang="cs-CZ" sz="1500" dirty="0">
              <a:cs typeface="Calibri"/>
            </a:endParaRPr>
          </a:p>
          <a:p>
            <a:pPr marL="0" indent="0">
              <a:buNone/>
            </a:pPr>
            <a:endParaRPr lang="cs-CZ" sz="1500" dirty="0">
              <a:cs typeface="Calibri"/>
            </a:endParaRPr>
          </a:p>
          <a:p>
            <a:pPr marL="0" indent="0">
              <a:buNone/>
            </a:pPr>
            <a:endParaRPr lang="cs-CZ" sz="1500" dirty="0">
              <a:cs typeface="Calibri"/>
            </a:endParaRPr>
          </a:p>
          <a:p>
            <a:pPr marL="0" indent="0">
              <a:buNone/>
            </a:pPr>
            <a:endParaRPr lang="cs-CZ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3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D16AD6D-7FC0-435B-AB5F-98DA2190C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28B727F3-FF58-4343-ACEE-2174D598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4A26FE-457E-47D3-80A3-E21E88A3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2493876"/>
          </a:xfrm>
        </p:spPr>
        <p:txBody>
          <a:bodyPr anchor="b"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cs-CZ" sz="3400" b="1">
                <a:ea typeface="+mj-lt"/>
                <a:cs typeface="+mj-lt"/>
              </a:rPr>
              <a:t>Zkuste se vyhýbat průmyslově zpracovaným potravinám </a:t>
            </a:r>
            <a:endParaRPr lang="en-US" sz="3400">
              <a:ea typeface="+mj-lt"/>
              <a:cs typeface="+mj-lt"/>
            </a:endParaRPr>
          </a:p>
          <a:p>
            <a:pPr algn="ctr"/>
            <a:endParaRPr lang="cs-CZ" sz="3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06C78-57B1-4BE6-BEB4-2E6AAB60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3429000"/>
            <a:ext cx="5782804" cy="2333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1800" dirty="0">
                <a:cs typeface="Calibri"/>
              </a:rPr>
              <a:t>Balené potraviny mají větší vodní stopu (např. balená zelenina má větší vodní stopu než zelenina od farmáře)</a:t>
            </a:r>
          </a:p>
          <a:p>
            <a:pPr algn="ctr">
              <a:buClr>
                <a:srgbClr val="6E7B46"/>
              </a:buClr>
            </a:pPr>
            <a:r>
              <a:rPr lang="cs-CZ" sz="1800" dirty="0">
                <a:cs typeface="Calibri"/>
              </a:rPr>
              <a:t>Většina produktů je vyrobeny v zahraničí a na dopravu je potřeba spoustu vody</a:t>
            </a:r>
            <a:endParaRPr lang="cs-CZ" dirty="0">
              <a:cs typeface="Calibri"/>
            </a:endParaRPr>
          </a:p>
          <a:p>
            <a:pPr algn="ctr">
              <a:buClr>
                <a:srgbClr val="6E7B46"/>
              </a:buClr>
            </a:pPr>
            <a:r>
              <a:rPr lang="cs-CZ" sz="1800" dirty="0">
                <a:cs typeface="Calibri"/>
              </a:rPr>
              <a:t>Zkuste nakupovat méně v supermarketech a radši nakupujte např. na trzích</a:t>
            </a:r>
          </a:p>
          <a:p>
            <a:pPr marL="0" indent="0" algn="ctr">
              <a:buClr>
                <a:srgbClr val="6E7B46"/>
              </a:buClr>
              <a:buNone/>
            </a:pPr>
            <a:endParaRPr lang="cs-CZ" sz="1800" dirty="0">
              <a:cs typeface="Calibri"/>
            </a:endParaRPr>
          </a:p>
          <a:p>
            <a:pPr algn="ctr">
              <a:buClr>
                <a:srgbClr val="6E7B46"/>
              </a:buClr>
            </a:pPr>
            <a:endParaRPr lang="cs-CZ" sz="1800" dirty="0">
              <a:cs typeface="Calibri"/>
            </a:endParaRPr>
          </a:p>
          <a:p>
            <a:pPr marL="0" indent="0" algn="ctr">
              <a:buClr>
                <a:srgbClr val="6E7B46"/>
              </a:buClr>
              <a:buNone/>
            </a:pPr>
            <a:endParaRPr lang="cs-CZ" sz="1800" dirty="0">
              <a:cs typeface="Calibri"/>
            </a:endParaRPr>
          </a:p>
        </p:txBody>
      </p:sp>
      <p:grpSp>
        <p:nvGrpSpPr>
          <p:cNvPr id="28" name="Decorative Circles">
            <a:extLst>
              <a:ext uri="{FF2B5EF4-FFF2-40B4-BE49-F238E27FC236}">
                <a16:creationId xmlns:a16="http://schemas.microsoft.com/office/drawing/2014/main" id="{4DB68B21-F855-4148-AD7C-795E902A7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484" y="236341"/>
            <a:ext cx="10677791" cy="4262956"/>
            <a:chOff x="767484" y="236341"/>
            <a:chExt cx="10677791" cy="4262956"/>
          </a:xfrm>
        </p:grpSpPr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A8FE8A9D-61A5-4729-A73B-267B9BE58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9767" y="3283228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3399E0-5F4E-4D62-8091-A0AA8DAA7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13359" y="38613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781BEF-3C20-4A56-889B-BB417F6A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0699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F0DD55-BEC3-46E7-84ED-00CB94AC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7484" y="2755518"/>
              <a:ext cx="466441" cy="466441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FEF100-17D7-4C78-A7C3-B6C8B72E8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31908" y="3813254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94263B-2870-4828-96FD-00C2A3628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5095" y="3592374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8A94EBD-B5CB-4D31-A42E-E68B0D25BF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4104" y="4385930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2">
            <a:extLst>
              <a:ext uri="{FF2B5EF4-FFF2-40B4-BE49-F238E27FC236}">
                <a16:creationId xmlns:a16="http://schemas.microsoft.com/office/drawing/2014/main" id="{5F7F20D7-57B2-4CF8-AF7D-90D6A5E1F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474" y="305966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22">
            <a:extLst>
              <a:ext uri="{FF2B5EF4-FFF2-40B4-BE49-F238E27FC236}">
                <a16:creationId xmlns:a16="http://schemas.microsoft.com/office/drawing/2014/main" id="{05AC83E9-3498-4F8F-84F8-2E22FE72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399" y="319698"/>
            <a:ext cx="2037600" cy="2037600"/>
          </a:xfrm>
          <a:prstGeom prst="rect">
            <a:avLst/>
          </a:prstGeom>
        </p:spPr>
      </p:pic>
      <p:sp>
        <p:nvSpPr>
          <p:cNvPr id="36" name="Oval 1">
            <a:extLst>
              <a:ext uri="{FF2B5EF4-FFF2-40B4-BE49-F238E27FC236}">
                <a16:creationId xmlns:a16="http://schemas.microsoft.com/office/drawing/2014/main" id="{6832CB48-19E2-438E-B5D1-126B6228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8580" y="0"/>
            <a:ext cx="2733089" cy="2357297"/>
          </a:xfrm>
          <a:custGeom>
            <a:avLst/>
            <a:gdLst>
              <a:gd name="connsiteX0" fmla="*/ 288659 w 3192131"/>
              <a:gd name="connsiteY0" fmla="*/ 0 h 2753222"/>
              <a:gd name="connsiteX1" fmla="*/ 3192131 w 3192131"/>
              <a:gd name="connsiteY1" fmla="*/ 0 h 2753222"/>
              <a:gd name="connsiteX2" fmla="*/ 3192131 w 3192131"/>
              <a:gd name="connsiteY2" fmla="*/ 2058956 h 2753222"/>
              <a:gd name="connsiteX3" fmla="*/ 3158043 w 3192131"/>
              <a:gd name="connsiteY3" fmla="*/ 2104541 h 2753222"/>
              <a:gd name="connsiteX4" fmla="*/ 1782545 w 3192131"/>
              <a:gd name="connsiteY4" fmla="*/ 2753222 h 2753222"/>
              <a:gd name="connsiteX5" fmla="*/ 0 w 3192131"/>
              <a:gd name="connsiteY5" fmla="*/ 970677 h 2753222"/>
              <a:gd name="connsiteX6" fmla="*/ 215144 w 3192131"/>
              <a:gd name="connsiteY6" fmla="*/ 121011 h 275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131" h="2753222">
                <a:moveTo>
                  <a:pt x="288659" y="0"/>
                </a:moveTo>
                <a:lnTo>
                  <a:pt x="3192131" y="0"/>
                </a:lnTo>
                <a:lnTo>
                  <a:pt x="3192131" y="2058956"/>
                </a:lnTo>
                <a:lnTo>
                  <a:pt x="3158043" y="2104541"/>
                </a:lnTo>
                <a:cubicBezTo>
                  <a:pt x="2831098" y="2500707"/>
                  <a:pt x="2336311" y="2753222"/>
                  <a:pt x="1782545" y="2753222"/>
                </a:cubicBezTo>
                <a:cubicBezTo>
                  <a:pt x="798073" y="2753222"/>
                  <a:pt x="0" y="1955149"/>
                  <a:pt x="0" y="970677"/>
                </a:cubicBezTo>
                <a:cubicBezTo>
                  <a:pt x="0" y="663030"/>
                  <a:pt x="77937" y="373585"/>
                  <a:pt x="215144" y="121011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6">
            <a:extLst>
              <a:ext uri="{FF2B5EF4-FFF2-40B4-BE49-F238E27FC236}">
                <a16:creationId xmlns:a16="http://schemas.microsoft.com/office/drawing/2014/main" id="{548560FE-8DD7-4FBB-A597-9902F385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30907" r="23362" b="17441"/>
          <a:stretch/>
        </p:blipFill>
        <p:spPr>
          <a:xfrm>
            <a:off x="9573575" y="-4327"/>
            <a:ext cx="2668147" cy="2375897"/>
          </a:xfrm>
          <a:prstGeom prst="rect">
            <a:avLst/>
          </a:prstGeom>
        </p:spPr>
      </p:pic>
      <p:sp>
        <p:nvSpPr>
          <p:cNvPr id="38" name="Oval 3">
            <a:extLst>
              <a:ext uri="{FF2B5EF4-FFF2-40B4-BE49-F238E27FC236}">
                <a16:creationId xmlns:a16="http://schemas.microsoft.com/office/drawing/2014/main" id="{F4B85B88-409F-4670-A4FF-5C58623B7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rot="16200000">
            <a:off x="-639576" y="4068576"/>
            <a:ext cx="2914772" cy="1635620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0">
            <a:extLst>
              <a:ext uri="{FF2B5EF4-FFF2-40B4-BE49-F238E27FC236}">
                <a16:creationId xmlns:a16="http://schemas.microsoft.com/office/drawing/2014/main" id="{66265FF8-949A-452A-882B-BDD332090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5737" t="12146" r="12288" b="12942"/>
          <a:stretch/>
        </p:blipFill>
        <p:spPr>
          <a:xfrm>
            <a:off x="0" y="3409035"/>
            <a:ext cx="1633210" cy="2914772"/>
          </a:xfrm>
          <a:prstGeom prst="rect">
            <a:avLst/>
          </a:prstGeom>
        </p:spPr>
      </p:pic>
      <p:sp>
        <p:nvSpPr>
          <p:cNvPr id="40" name="Oval 4">
            <a:extLst>
              <a:ext uri="{FF2B5EF4-FFF2-40B4-BE49-F238E27FC236}">
                <a16:creationId xmlns:a16="http://schemas.microsoft.com/office/drawing/2014/main" id="{52B7F1A1-8894-44DC-8FCC-6CE9F127A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994790" y="4395252"/>
            <a:ext cx="2216879" cy="2462747"/>
          </a:xfrm>
          <a:custGeom>
            <a:avLst/>
            <a:gdLst>
              <a:gd name="connsiteX0" fmla="*/ 2133985 w 3086667"/>
              <a:gd name="connsiteY0" fmla="*/ 0 h 3429000"/>
              <a:gd name="connsiteX1" fmla="*/ 2964628 w 3086667"/>
              <a:gd name="connsiteY1" fmla="*/ 167699 h 3429000"/>
              <a:gd name="connsiteX2" fmla="*/ 3086667 w 3086667"/>
              <a:gd name="connsiteY2" fmla="*/ 226489 h 3429000"/>
              <a:gd name="connsiteX3" fmla="*/ 3086667 w 3086667"/>
              <a:gd name="connsiteY3" fmla="*/ 3429000 h 3429000"/>
              <a:gd name="connsiteX4" fmla="*/ 440639 w 3086667"/>
              <a:gd name="connsiteY4" fmla="*/ 3429000 h 3429000"/>
              <a:gd name="connsiteX5" fmla="*/ 364451 w 3086667"/>
              <a:gd name="connsiteY5" fmla="*/ 3327116 h 3429000"/>
              <a:gd name="connsiteX6" fmla="*/ 0 w 3086667"/>
              <a:gd name="connsiteY6" fmla="*/ 2133985 h 3429000"/>
              <a:gd name="connsiteX7" fmla="*/ 2133985 w 3086667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667" h="3429000">
                <a:moveTo>
                  <a:pt x="2133985" y="0"/>
                </a:moveTo>
                <a:cubicBezTo>
                  <a:pt x="2428627" y="0"/>
                  <a:pt x="2709322" y="59714"/>
                  <a:pt x="2964628" y="167699"/>
                </a:cubicBezTo>
                <a:lnTo>
                  <a:pt x="3086667" y="226489"/>
                </a:lnTo>
                <a:lnTo>
                  <a:pt x="3086667" y="3429000"/>
                </a:lnTo>
                <a:lnTo>
                  <a:pt x="440639" y="3429000"/>
                </a:lnTo>
                <a:lnTo>
                  <a:pt x="364451" y="3327116"/>
                </a:lnTo>
                <a:cubicBezTo>
                  <a:pt x="134356" y="2986530"/>
                  <a:pt x="0" y="2575948"/>
                  <a:pt x="0" y="2133985"/>
                </a:cubicBezTo>
                <a:cubicBezTo>
                  <a:pt x="0" y="955418"/>
                  <a:pt x="955418" y="0"/>
                  <a:pt x="213398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" name="Graphic 34">
            <a:extLst>
              <a:ext uri="{FF2B5EF4-FFF2-40B4-BE49-F238E27FC236}">
                <a16:creationId xmlns:a16="http://schemas.microsoft.com/office/drawing/2014/main" id="{6FEF5495-925E-4DBE-A677-EF910F826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1935" t="10861" r="33955" b="27347"/>
          <a:stretch/>
        </p:blipFill>
        <p:spPr>
          <a:xfrm>
            <a:off x="9972468" y="4341999"/>
            <a:ext cx="2239201" cy="25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2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0EC65-234E-402C-BD30-ACC94A3D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EF5E5-D267-42FC-A5EC-CB793EAE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http://www.ovodarenstvi.cz/clanky/jak-muzete-snizit-vlastni-spotrebu-vody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6E7B46"/>
              </a:buClr>
            </a:pPr>
            <a:r>
              <a:rPr lang="cs-CZ">
                <a:ea typeface="+mn-lt"/>
                <a:cs typeface="+mn-lt"/>
                <a:hlinkClick r:id="rId3"/>
              </a:rPr>
              <a:t>https://www.technickytydenik.cz/rubriky/denni-zpravodajstvi/ceske-domacnosti-se-naucily-setrit-vodou-nejvetsi-spotrebu-maji-prazane_50545.html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6E7B46"/>
              </a:buClr>
            </a:pPr>
            <a:r>
              <a:rPr lang="cs-CZ">
                <a:ea typeface="+mn-lt"/>
                <a:cs typeface="+mn-lt"/>
                <a:hlinkClick r:id="rId4"/>
              </a:rPr>
              <a:t>https://www.komunalniekologie.cz/info/je-lepsi-balena-nebo-kohoutkova-voda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6E7B46"/>
              </a:buClr>
            </a:pPr>
            <a:r>
              <a:rPr lang="cs-CZ">
                <a:ea typeface="+mn-lt"/>
                <a:cs typeface="+mn-lt"/>
              </a:rPr>
              <a:t>https://voda235.webnode.cz/vodni-stopa-masa/</a:t>
            </a:r>
            <a:endParaRPr lang="cs-CZ">
              <a:cs typeface="Calibri"/>
            </a:endParaRPr>
          </a:p>
          <a:p>
            <a:pPr>
              <a:buClr>
                <a:srgbClr val="6E7B46"/>
              </a:buClr>
            </a:pPr>
            <a:r>
              <a:rPr lang="cs-CZ">
                <a:cs typeface="Calibri"/>
              </a:rPr>
              <a:t>Vlastí zkušenosti :)</a:t>
            </a:r>
          </a:p>
        </p:txBody>
      </p:sp>
    </p:spTree>
    <p:extLst>
      <p:ext uri="{BB962C8B-B14F-4D97-AF65-F5344CB8AC3E}">
        <p14:creationId xmlns:p14="http://schemas.microsoft.com/office/powerpoint/2010/main" val="43924985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2"/>
      </a:lt2>
      <a:accent1>
        <a:srgbClr val="45B0A7"/>
      </a:accent1>
      <a:accent2>
        <a:srgbClr val="3BB176"/>
      </a:accent2>
      <a:accent3>
        <a:srgbClr val="47B550"/>
      </a:accent3>
      <a:accent4>
        <a:srgbClr val="62B13B"/>
      </a:accent4>
      <a:accent5>
        <a:srgbClr val="91AB43"/>
      </a:accent5>
      <a:accent6>
        <a:srgbClr val="B19E3B"/>
      </a:accent6>
      <a:hlink>
        <a:srgbClr val="658B2E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Gill Sans Nova</vt:lpstr>
      <vt:lpstr>Wingdings</vt:lpstr>
      <vt:lpstr>ConfettiVTI</vt:lpstr>
      <vt:lpstr>Jak snížit naši vodní stopu</vt:lpstr>
      <vt:lpstr>Šetřete vodou</vt:lpstr>
      <vt:lpstr>Nekupujte balenou vodu </vt:lpstr>
      <vt:lpstr>maso=velká vodní stopa</vt:lpstr>
      <vt:lpstr>Zkuste se vyhýbat průmyslově zpracovaným potravinám 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Iveta Vrabcová</cp:lastModifiedBy>
  <cp:revision>4</cp:revision>
  <dcterms:created xsi:type="dcterms:W3CDTF">2021-12-17T10:03:33Z</dcterms:created>
  <dcterms:modified xsi:type="dcterms:W3CDTF">2022-01-02T21:15:03Z</dcterms:modified>
</cp:coreProperties>
</file>