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69F81F-F4E2-44D0-BAAC-E136CFB7ADDC}" v="581" dt="2021-12-17T10:40:20.018"/>
    <p1510:client id="{7E62C015-2DE6-E3BD-D3CE-52A0D8D4A081}" v="337" dt="2021-12-17T10:40:09.319"/>
    <p1510:client id="{7CF72378-E329-4CA0-AB0D-C43B028D8176}" v="821" dt="2021-12-17T10:39:51.4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058BF-C5E1-4B52-BD8A-FD1AD57793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CD51F7-3CC3-4BB7-8291-B1789482E8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20447-D6C7-43E1-AE88-1FB66CC9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A76A3-ADC8-4477-8FC1-B9DD55D84908}" type="datetime1">
              <a:rPr lang="en-US" smtClean="0"/>
              <a:t>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E17B6-E7FC-473A-8D5F-0E6B838EA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AF4E0-FDDB-42B9-862C-7BBC501CD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678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E922F-6166-4009-A42D-027DC7180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7791CF-167D-446D-9F99-6976C986E2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CA422-E040-4DE1-9DA5-C8D37C116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62538-DC4D-4667-96E5-B3278DDF8B12}" type="datetime1">
              <a:rPr lang="en-US" smtClean="0"/>
              <a:t>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3B0B-60E7-494E-91CB-055BC2690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48C554-7C1B-4D8F-9B6B-044926569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479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C66EF0-6ED8-49A7-BDAD-E20A143FAE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FCE9CD-90A9-44BA-B293-0662E077DD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57DAE0-05C4-460B-B96D-BD183ED03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0548-5C08-4BE3-B63E-F2BB63B0B00C}" type="datetime1">
              <a:rPr lang="en-US" smtClean="0"/>
              <a:t>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3CA93-55C9-4AA3-89A0-55490F745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FD820-FF26-4325-816F-310C30F80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413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736C8-0B4F-4655-A630-0B1D2540B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8B888-85E0-4D92-903E-C3FE7E870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648916-250B-4232-BD7D-571FDE79F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49BE-398D-479A-8A7E-5DDBCA61EDCB}" type="datetime1">
              <a:rPr lang="en-US" smtClean="0"/>
              <a:t>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8BFB4-647C-4104-B6D4-3346051C3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0FA73F-2BE8-4370-AE90-58F4CE51F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549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1446D-9FAC-4157-A41A-51675C8BE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1709738"/>
            <a:ext cx="10570210" cy="275889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AF8D4A-8F93-4399-9546-64F286400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4589463"/>
            <a:ext cx="1057021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2FD4-BF96-470C-8247-20DFAE1CF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C193-4974-4A1F-9C63-07D595E30D66}" type="datetime1">
              <a:rPr lang="en-US" smtClean="0"/>
              <a:t>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175A2D-86C4-4467-BAB8-E9ED004D2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442A4D-D9B2-4C82-95E4-B86F9F5F3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576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6B3AA-8C30-429E-B934-AF1220438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5834E-691F-4728-88F5-A0C4696695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7240" y="1825625"/>
            <a:ext cx="52425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876374-880F-4E25-9F88-79E3C1AB1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19BD69-B509-4FCE-95A8-ED03FFC8C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A87F-28D4-4BF0-B81F-877A89DFD5AC}" type="datetime1">
              <a:rPr lang="en-US" smtClean="0"/>
              <a:t>1/2/2022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7C287B-AE5B-490B-BF81-A50D7A2E8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3C2246-303C-4A29-B6EA-E62CEDE6C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64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2FE79-D5BE-43E8-B6C5-2675B7F4D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57814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9D3A07-BA51-4113-902E-830A887D2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1801812"/>
            <a:ext cx="5220335" cy="9350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E320A9-E274-4E1B-B02D-9A3F510A1F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7240" y="2825749"/>
            <a:ext cx="5220335" cy="3363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E80D3A-C2A8-4B78-B7E2-4908C74B1C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01812"/>
            <a:ext cx="5183188" cy="9350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5D84DD-9460-4B08-86AD-27486A9400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825749"/>
            <a:ext cx="5183188" cy="3363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B0B7F8-282C-4210-AE7D-F35228BAC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F1F3-208B-49A3-B337-9C8ACEB3E0E1}" type="datetime1">
              <a:rPr lang="en-US" smtClean="0"/>
              <a:t>1/2/2022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E343A9-1067-4DCF-BACC-1F7F38050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84E471-04DB-4DB5-8CC5-16B3FC885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77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D87C0-272E-4E50-A316-78079B2B9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65911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06C1C9-1F69-432A-858C-D828B56E1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6CA6-7293-4AA2-A0E0-A3BF4416E786}" type="datetime1">
              <a:rPr lang="en-US" smtClean="0"/>
              <a:t>1/2/2022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6D9A1B-D149-4B97-B161-3D7C9ADBC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B3722F-8C88-4E54-8CD6-12D31A05F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294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1/2/2022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670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035BB-74CC-43E9-B71F-A5C05D17E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457200"/>
            <a:ext cx="3994785" cy="25019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ADC9E-7845-4DB1-87E3-6FBFB2B03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C925A8-2A07-43B9-B549-061F368498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7240" y="3092450"/>
            <a:ext cx="3994785" cy="277653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1A9037-0564-43A1-8156-1D9932E1F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47011-1FFC-4EF8-9A2E-53B4AD2ADBD4}" type="datetime1">
              <a:rPr lang="en-US" smtClean="0"/>
              <a:t>1/2/2022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FF0D40-D0E1-49C9-BE47-91BBC50AB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129BD-890D-412E-9805-D29F4A0D3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550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8ADB4-BA7B-42C2-9C6C-58B2763F8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457200"/>
            <a:ext cx="3994785" cy="2505456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519B58-B546-4E6B-BE00-3D1D64DA86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AA0AB8-41A9-4548-9B83-3EFF79A00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7240" y="3081275"/>
            <a:ext cx="3994785" cy="277977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BB33ED-A015-4992-A004-33D41CFFA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EB47-45B4-4EF5-A743-B4885DD2F060}" type="datetime1">
              <a:rPr lang="en-US" smtClean="0"/>
              <a:t>1/2/2022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29CDA-E85F-47D1-83B7-02A50DEBF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49625F-5352-4136-8AC4-F8899D00A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861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99B5B3C5-A599-465B-B2B9-866E8B2087CE}"/>
              </a:ext>
            </a:extLst>
          </p:cNvPr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5C84982-7DD0-43B1-8A2D-BFA4DF1B4E60}"/>
              </a:ext>
            </a:extLst>
          </p:cNvPr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8" name="Decorative Circles">
            <a:extLst>
              <a:ext uri="{FF2B5EF4-FFF2-40B4-BE49-F238E27FC236}">
                <a16:creationId xmlns:a16="http://schemas.microsoft.com/office/drawing/2014/main" id="{1D912E1C-3BBA-42F0-A3EE-FEC382E7230A}"/>
              </a:ext>
            </a:extLst>
          </p:cNvPr>
          <p:cNvGrpSpPr/>
          <p:nvPr/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FEEAC76-E273-46A8-8F8E-CE59860FE70D}"/>
                </a:ext>
              </a:extLst>
            </p:cNvPr>
            <p:cNvSpPr/>
            <p:nvPr/>
          </p:nvSpPr>
          <p:spPr>
            <a:xfrm>
              <a:off x="209098" y="727602"/>
              <a:ext cx="172408" cy="17240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6594A0E-9400-45AD-A431-1DA1C0B28966}"/>
                </a:ext>
              </a:extLst>
            </p:cNvPr>
            <p:cNvSpPr/>
            <p:nvPr/>
          </p:nvSpPr>
          <p:spPr>
            <a:xfrm>
              <a:off x="949947" y="136523"/>
              <a:ext cx="113367" cy="113367"/>
            </a:xfrm>
            <a:prstGeom prst="ellipse">
              <a:avLst/>
            </a:prstGeom>
            <a:solidFill>
              <a:srgbClr val="F39E29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20916D6C-D32F-42B6-8512-CD5EDB8F2B9B}"/>
                </a:ext>
              </a:extLst>
            </p:cNvPr>
            <p:cNvSpPr/>
            <p:nvPr/>
          </p:nvSpPr>
          <p:spPr>
            <a:xfrm>
              <a:off x="11575290" y="5859047"/>
              <a:ext cx="305780" cy="30578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834846D-59C6-40F4-907C-F1A4689B58F1}"/>
                </a:ext>
              </a:extLst>
            </p:cNvPr>
            <p:cNvSpPr/>
            <p:nvPr/>
          </p:nvSpPr>
          <p:spPr>
            <a:xfrm>
              <a:off x="95730" y="1133938"/>
              <a:ext cx="226735" cy="226735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5A257CDF-2E36-4DC7-8EE4-5CD8F8ECAC87}"/>
                </a:ext>
              </a:extLst>
            </p:cNvPr>
            <p:cNvSpPr/>
            <p:nvPr/>
          </p:nvSpPr>
          <p:spPr>
            <a:xfrm>
              <a:off x="11536830" y="554419"/>
              <a:ext cx="382700" cy="3827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5B26E0E-A115-4AE2-82D8-76BB93CC494F}"/>
                </a:ext>
              </a:extLst>
            </p:cNvPr>
            <p:cNvSpPr/>
            <p:nvPr/>
          </p:nvSpPr>
          <p:spPr>
            <a:xfrm>
              <a:off x="11224303" y="299808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55058DB-7E01-4E95-BF59-983AA1BBB38E}"/>
                </a:ext>
              </a:extLst>
            </p:cNvPr>
            <p:cNvSpPr/>
            <p:nvPr/>
          </p:nvSpPr>
          <p:spPr>
            <a:xfrm>
              <a:off x="11629630" y="5482355"/>
              <a:ext cx="94160" cy="94160"/>
            </a:xfrm>
            <a:prstGeom prst="ellipse">
              <a:avLst/>
            </a:prstGeom>
            <a:solidFill>
              <a:srgbClr val="E3BEBE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A810F7E2-23F3-44D6-B09E-71E556536052}"/>
                </a:ext>
              </a:extLst>
            </p:cNvPr>
            <p:cNvSpPr/>
            <p:nvPr/>
          </p:nvSpPr>
          <p:spPr>
            <a:xfrm>
              <a:off x="10415328" y="6124958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59D5C391-E1DB-410A-A78C-ED3BBDFF0758}"/>
                </a:ext>
              </a:extLst>
            </p:cNvPr>
            <p:cNvSpPr/>
            <p:nvPr/>
          </p:nvSpPr>
          <p:spPr>
            <a:xfrm>
              <a:off x="10120382" y="6255986"/>
              <a:ext cx="305780" cy="30578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77C4944D-9373-4283-BCAA-927A0316659E}"/>
                </a:ext>
              </a:extLst>
            </p:cNvPr>
            <p:cNvSpPr/>
            <p:nvPr/>
          </p:nvSpPr>
          <p:spPr>
            <a:xfrm>
              <a:off x="9934343" y="6204350"/>
              <a:ext cx="113367" cy="113367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804C521-2D9F-4CE4-AFD3-D4F1551FEC6A}"/>
                </a:ext>
              </a:extLst>
            </p:cNvPr>
            <p:cNvSpPr/>
            <p:nvPr/>
          </p:nvSpPr>
          <p:spPr>
            <a:xfrm>
              <a:off x="11642244" y="6317718"/>
              <a:ext cx="549756" cy="540282"/>
            </a:xfrm>
            <a:custGeom>
              <a:avLst/>
              <a:gdLst>
                <a:gd name="connsiteX0" fmla="*/ 1224540 w 2115556"/>
                <a:gd name="connsiteY0" fmla="*/ 0 h 2079100"/>
                <a:gd name="connsiteX1" fmla="*/ 2090421 w 2115556"/>
                <a:gd name="connsiteY1" fmla="*/ 358660 h 2079100"/>
                <a:gd name="connsiteX2" fmla="*/ 2115556 w 2115556"/>
                <a:gd name="connsiteY2" fmla="*/ 386315 h 2079100"/>
                <a:gd name="connsiteX3" fmla="*/ 2115556 w 2115556"/>
                <a:gd name="connsiteY3" fmla="*/ 2062765 h 2079100"/>
                <a:gd name="connsiteX4" fmla="*/ 2100710 w 2115556"/>
                <a:gd name="connsiteY4" fmla="*/ 2079100 h 2079100"/>
                <a:gd name="connsiteX5" fmla="*/ 348370 w 2115556"/>
                <a:gd name="connsiteY5" fmla="*/ 2079100 h 2079100"/>
                <a:gd name="connsiteX6" fmla="*/ 279625 w 2115556"/>
                <a:gd name="connsiteY6" fmla="*/ 2003461 h 2079100"/>
                <a:gd name="connsiteX7" fmla="*/ 0 w 2115556"/>
                <a:gd name="connsiteY7" fmla="*/ 1224540 h 2079100"/>
                <a:gd name="connsiteX8" fmla="*/ 1224540 w 2115556"/>
                <a:gd name="connsiteY8" fmla="*/ 0 h 207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15556" h="2079100">
                  <a:moveTo>
                    <a:pt x="1224540" y="0"/>
                  </a:moveTo>
                  <a:cubicBezTo>
                    <a:pt x="1562687" y="0"/>
                    <a:pt x="1868823" y="137062"/>
                    <a:pt x="2090421" y="358660"/>
                  </a:cubicBezTo>
                  <a:lnTo>
                    <a:pt x="2115556" y="386315"/>
                  </a:lnTo>
                  <a:lnTo>
                    <a:pt x="2115556" y="2062765"/>
                  </a:lnTo>
                  <a:lnTo>
                    <a:pt x="2100710" y="2079100"/>
                  </a:lnTo>
                  <a:lnTo>
                    <a:pt x="348370" y="2079100"/>
                  </a:lnTo>
                  <a:lnTo>
                    <a:pt x="279625" y="2003461"/>
                  </a:lnTo>
                  <a:cubicBezTo>
                    <a:pt x="104938" y="1791789"/>
                    <a:pt x="0" y="1520419"/>
                    <a:pt x="0" y="1224540"/>
                  </a:cubicBezTo>
                  <a:cubicBezTo>
                    <a:pt x="0" y="548245"/>
                    <a:pt x="548245" y="0"/>
                    <a:pt x="1224540" y="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55AC65C-13EF-4182-AA3C-62BE165CC033}"/>
                </a:ext>
              </a:extLst>
            </p:cNvPr>
            <p:cNvSpPr/>
            <p:nvPr/>
          </p:nvSpPr>
          <p:spPr>
            <a:xfrm>
              <a:off x="-1" y="-1"/>
              <a:ext cx="510196" cy="538336"/>
            </a:xfrm>
            <a:custGeom>
              <a:avLst/>
              <a:gdLst>
                <a:gd name="connsiteX0" fmla="*/ 0 w 510196"/>
                <a:gd name="connsiteY0" fmla="*/ 0 h 538336"/>
                <a:gd name="connsiteX1" fmla="*/ 459276 w 510196"/>
                <a:gd name="connsiteY1" fmla="*/ 0 h 538336"/>
                <a:gd name="connsiteX2" fmla="*/ 482126 w 510196"/>
                <a:gd name="connsiteY2" fmla="*/ 42098 h 538336"/>
                <a:gd name="connsiteX3" fmla="*/ 510196 w 510196"/>
                <a:gd name="connsiteY3" fmla="*/ 181136 h 538336"/>
                <a:gd name="connsiteX4" fmla="*/ 152996 w 510196"/>
                <a:gd name="connsiteY4" fmla="*/ 538336 h 538336"/>
                <a:gd name="connsiteX5" fmla="*/ 13958 w 510196"/>
                <a:gd name="connsiteY5" fmla="*/ 510266 h 538336"/>
                <a:gd name="connsiteX6" fmla="*/ 0 w 510196"/>
                <a:gd name="connsiteY6" fmla="*/ 502690 h 538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0196" h="538336">
                  <a:moveTo>
                    <a:pt x="0" y="0"/>
                  </a:moveTo>
                  <a:lnTo>
                    <a:pt x="459276" y="0"/>
                  </a:lnTo>
                  <a:lnTo>
                    <a:pt x="482126" y="42098"/>
                  </a:lnTo>
                  <a:cubicBezTo>
                    <a:pt x="500201" y="84833"/>
                    <a:pt x="510196" y="131817"/>
                    <a:pt x="510196" y="181136"/>
                  </a:cubicBezTo>
                  <a:cubicBezTo>
                    <a:pt x="510196" y="378412"/>
                    <a:pt x="350272" y="538336"/>
                    <a:pt x="152996" y="538336"/>
                  </a:cubicBezTo>
                  <a:cubicBezTo>
                    <a:pt x="103677" y="538336"/>
                    <a:pt x="56693" y="528341"/>
                    <a:pt x="13958" y="510266"/>
                  </a:cubicBezTo>
                  <a:lnTo>
                    <a:pt x="0" y="50269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40DA8D2-FA4B-4282-9D44-48C27B63A153}"/>
                </a:ext>
              </a:extLst>
            </p:cNvPr>
            <p:cNvSpPr/>
            <p:nvPr/>
          </p:nvSpPr>
          <p:spPr>
            <a:xfrm>
              <a:off x="10528695" y="1"/>
              <a:ext cx="554074" cy="282754"/>
            </a:xfrm>
            <a:custGeom>
              <a:avLst/>
              <a:gdLst>
                <a:gd name="connsiteX0" fmla="*/ 644 w 309162"/>
                <a:gd name="connsiteY0" fmla="*/ 0 h 157771"/>
                <a:gd name="connsiteX1" fmla="*/ 308518 w 309162"/>
                <a:gd name="connsiteY1" fmla="*/ 0 h 157771"/>
                <a:gd name="connsiteX2" fmla="*/ 309162 w 309162"/>
                <a:gd name="connsiteY2" fmla="*/ 3190 h 157771"/>
                <a:gd name="connsiteX3" fmla="*/ 154581 w 309162"/>
                <a:gd name="connsiteY3" fmla="*/ 157771 h 157771"/>
                <a:gd name="connsiteX4" fmla="*/ 0 w 309162"/>
                <a:gd name="connsiteY4" fmla="*/ 3190 h 157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9162" h="157771">
                  <a:moveTo>
                    <a:pt x="644" y="0"/>
                  </a:moveTo>
                  <a:lnTo>
                    <a:pt x="308518" y="0"/>
                  </a:lnTo>
                  <a:lnTo>
                    <a:pt x="309162" y="3190"/>
                  </a:lnTo>
                  <a:cubicBezTo>
                    <a:pt x="309162" y="88563"/>
                    <a:pt x="239954" y="157771"/>
                    <a:pt x="154581" y="157771"/>
                  </a:cubicBezTo>
                  <a:cubicBezTo>
                    <a:pt x="69208" y="157771"/>
                    <a:pt x="0" y="88563"/>
                    <a:pt x="0" y="319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9065014-CB18-414D-A527-31ECC45700AB}"/>
                </a:ext>
              </a:extLst>
            </p:cNvPr>
            <p:cNvSpPr/>
            <p:nvPr/>
          </p:nvSpPr>
          <p:spPr>
            <a:xfrm>
              <a:off x="504140" y="1132500"/>
              <a:ext cx="84680" cy="846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F39E27A-56C1-4328-8DF1-2DA147C78483}"/>
                </a:ext>
              </a:extLst>
            </p:cNvPr>
            <p:cNvSpPr/>
            <p:nvPr/>
          </p:nvSpPr>
          <p:spPr>
            <a:xfrm>
              <a:off x="12051348" y="5576515"/>
              <a:ext cx="137603" cy="210490"/>
            </a:xfrm>
            <a:custGeom>
              <a:avLst/>
              <a:gdLst>
                <a:gd name="connsiteX0" fmla="*/ 105245 w 137603"/>
                <a:gd name="connsiteY0" fmla="*/ 0 h 210490"/>
                <a:gd name="connsiteX1" fmla="*/ 137603 w 137603"/>
                <a:gd name="connsiteY1" fmla="*/ 6533 h 210490"/>
                <a:gd name="connsiteX2" fmla="*/ 137603 w 137603"/>
                <a:gd name="connsiteY2" fmla="*/ 203957 h 210490"/>
                <a:gd name="connsiteX3" fmla="*/ 105245 w 137603"/>
                <a:gd name="connsiteY3" fmla="*/ 210490 h 210490"/>
                <a:gd name="connsiteX4" fmla="*/ 0 w 137603"/>
                <a:gd name="connsiteY4" fmla="*/ 105245 h 210490"/>
                <a:gd name="connsiteX5" fmla="*/ 105245 w 137603"/>
                <a:gd name="connsiteY5" fmla="*/ 0 h 21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603" h="210490">
                  <a:moveTo>
                    <a:pt x="105245" y="0"/>
                  </a:moveTo>
                  <a:lnTo>
                    <a:pt x="137603" y="6533"/>
                  </a:lnTo>
                  <a:lnTo>
                    <a:pt x="137603" y="203957"/>
                  </a:lnTo>
                  <a:lnTo>
                    <a:pt x="105245" y="210490"/>
                  </a:lnTo>
                  <a:cubicBezTo>
                    <a:pt x="47120" y="210490"/>
                    <a:pt x="0" y="163370"/>
                    <a:pt x="0" y="105245"/>
                  </a:cubicBezTo>
                  <a:cubicBezTo>
                    <a:pt x="0" y="47120"/>
                    <a:pt x="47120" y="0"/>
                    <a:pt x="105245" y="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C5EC6-E331-4312-AC12-56D55F7D2B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7240" y="6488268"/>
            <a:ext cx="27432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24A4-5FEC-4062-8995-EB21925B3B40}" type="datetime1">
              <a:rPr lang="en-US" smtClean="0"/>
              <a:t>1/2/2022</a:t>
            </a:fld>
            <a:endParaRPr lang="en-US" sz="10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37FC5D-92B2-4B4D-8111-6EDEF28069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8268"/>
            <a:ext cx="41148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sz="10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3A104D-C777-4A6E-8A43-F94028E5E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93150" y="6488268"/>
            <a:ext cx="2743200" cy="233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47434-7036-48DB-A148-6B3D8EE75CDA}" type="slidenum">
              <a:rPr lang="en-US" smtClean="0"/>
              <a:pPr/>
              <a:t>‹#›</a:t>
            </a:fld>
            <a:endParaRPr lang="en-US" sz="100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D3A74F-6169-4D30-A245-B46D738BE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6591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877E64-7A05-44DA-81FA-6EF4806BB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1825625"/>
            <a:ext cx="1065911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0591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2.svg"/><Relationship Id="rId7" Type="http://schemas.openxmlformats.org/officeDocument/2006/relationships/image" Target="../media/image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Relationship Id="rId9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chnickytydenik.cz/rubriky/denni-zpravodajstvi/ceske-domacnosti-se-naucily-setrit-vodou-nejvetsi-spotrebu-maji-prazane_50545.html" TargetMode="External"/><Relationship Id="rId2" Type="http://schemas.openxmlformats.org/officeDocument/2006/relationships/hyperlink" Target="http://www.ovodarenstvi.cz/clanky/jak-muzete-snizit-vlastni-spotrebu-vody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komunalniekologie.cz/info/je-lepsi-balena-nebo-kohoutkova-vod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33E0473-C315-42D8-A82A-A2FE49DC67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D23A251-68F2-43E5-812B-4BBAE1AF5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Picture 3" descr="Letecký pohled na pláž a stromy">
            <a:extLst>
              <a:ext uri="{FF2B5EF4-FFF2-40B4-BE49-F238E27FC236}">
                <a16:creationId xmlns:a16="http://schemas.microsoft.com/office/drawing/2014/main" id="{1D005F73-A529-49EA-AD10-DEAC54EB47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r="191" b="-8"/>
          <a:stretch/>
        </p:blipFill>
        <p:spPr>
          <a:xfrm>
            <a:off x="-353" y="10"/>
            <a:ext cx="12188951" cy="6857990"/>
          </a:xfrm>
          <a:prstGeom prst="rect">
            <a:avLst/>
          </a:prstGeom>
        </p:spPr>
      </p:pic>
      <p:grpSp>
        <p:nvGrpSpPr>
          <p:cNvPr id="13" name="decorative circle">
            <a:extLst>
              <a:ext uri="{FF2B5EF4-FFF2-40B4-BE49-F238E27FC236}">
                <a16:creationId xmlns:a16="http://schemas.microsoft.com/office/drawing/2014/main" id="{0350AF23-2606-421F-AB7B-23D9B48F3E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14102" y="236341"/>
            <a:ext cx="11340713" cy="5464029"/>
            <a:chOff x="314102" y="236341"/>
            <a:chExt cx="11340713" cy="5464029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26A544A-3C76-4502-A741-F4DB0E2CD2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0448" y="3803994"/>
              <a:ext cx="94160" cy="94160"/>
            </a:xfrm>
            <a:prstGeom prst="ellipse">
              <a:avLst/>
            </a:prstGeom>
            <a:solidFill>
              <a:srgbClr val="E3BEBE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17B8593-D171-47B5-8D1A-E34E7B1384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14102" y="3044381"/>
              <a:ext cx="226735" cy="226735"/>
            </a:xfrm>
            <a:prstGeom prst="ellipse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FEF60D4-64F6-450F-B86D-383EEA1C84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88374" y="386135"/>
              <a:ext cx="466441" cy="46644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97D4A7C-B520-46CB-9A94-711F53997B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065714" y="236341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B7B976F-E84B-4936-90D7-C8298A5E7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1535" y="2516671"/>
              <a:ext cx="466441" cy="46644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C91FFEC-59DF-4D22-A925-F515207692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30142" y="4588038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58931E95-0847-47E4-8AEC-312312A032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02046" y="5394590"/>
              <a:ext cx="305780" cy="30578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C094915-EF93-49A0-9B90-C44FB9B500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08287" y="5160714"/>
              <a:ext cx="113367" cy="11336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451094" y="100168"/>
            <a:ext cx="7063739" cy="2387600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  <a:cs typeface="Calibri Light"/>
              </a:rPr>
              <a:t>Jak snížit naši vodní stopu</a:t>
            </a:r>
            <a:endParaRPr lang="cs-CZ">
              <a:solidFill>
                <a:srgbClr val="FFFFFF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62606" y="4224648"/>
            <a:ext cx="7063739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>
                <a:solidFill>
                  <a:srgbClr val="FFFFFF"/>
                </a:solidFill>
                <a:cs typeface="Calibri"/>
              </a:rPr>
              <a:t>Anonym 1</a:t>
            </a:r>
          </a:p>
          <a:p>
            <a:r>
              <a:rPr lang="cs-CZ">
                <a:solidFill>
                  <a:srgbClr val="FFFFFF"/>
                </a:solidFill>
                <a:ea typeface="+mn-lt"/>
                <a:cs typeface="+mn-lt"/>
              </a:rPr>
              <a:t>Anonym 2</a:t>
            </a:r>
            <a:endParaRPr lang="cs-CZ"/>
          </a:p>
          <a:p>
            <a:r>
              <a:rPr lang="cs-CZ">
                <a:solidFill>
                  <a:srgbClr val="FFFFFF"/>
                </a:solidFill>
                <a:ea typeface="+mn-lt"/>
                <a:cs typeface="+mn-lt"/>
              </a:rPr>
              <a:t>Anonym 3 </a:t>
            </a:r>
            <a:endParaRPr lang="cs-CZ"/>
          </a:p>
          <a:p>
            <a:endParaRPr lang="cs-CZ">
              <a:solidFill>
                <a:srgbClr val="FFFFFF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9523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2B4164-66DA-4406-884D-B0974CA44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Šetřete vodou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74C874-124E-482A-A130-881AD86A1A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rgbClr val="6E7B46"/>
              </a:buClr>
            </a:pPr>
            <a:r>
              <a:rPr lang="cs-CZ">
                <a:cs typeface="Calibri"/>
              </a:rPr>
              <a:t>Nekupujte balenou vodu</a:t>
            </a:r>
          </a:p>
          <a:p>
            <a:pPr>
              <a:buClr>
                <a:srgbClr val="6E7B46"/>
              </a:buClr>
            </a:pPr>
            <a:r>
              <a:rPr lang="cs-CZ">
                <a:cs typeface="Calibri"/>
              </a:rPr>
              <a:t>Maso = velká vodní stopa</a:t>
            </a:r>
          </a:p>
          <a:p>
            <a:pPr>
              <a:buClr>
                <a:srgbClr val="6E7B46"/>
              </a:buClr>
            </a:pPr>
            <a:r>
              <a:rPr lang="cs-CZ">
                <a:ea typeface="+mn-lt"/>
                <a:cs typeface="+mn-lt"/>
              </a:rPr>
              <a:t>Zkuste se vyhýbat průmyslově zpracovaným potravinám</a:t>
            </a:r>
            <a:endParaRPr lang="cs-CZ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1953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BB4ECDFC-8958-4B83-B01F-58AEFB867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C1D68778-F94A-4C5B-9118-3B992BB975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BF561CE-108D-4058-9376-E0275D4D7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023" y="-1729630"/>
            <a:ext cx="6903323" cy="2902484"/>
          </a:xfrm>
        </p:spPr>
        <p:txBody>
          <a:bodyPr anchor="b">
            <a:normAutofit/>
          </a:bodyPr>
          <a:lstStyle/>
          <a:p>
            <a:r>
              <a:rPr lang="cs-CZ" sz="4400"/>
              <a:t>Nekupujte balenou vodu 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5010F8-CAAF-4159-BCE3-27274D394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023" y="1717260"/>
            <a:ext cx="4606280" cy="27479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1800" b="1" dirty="0">
                <a:latin typeface="Calibri"/>
                <a:cs typeface="Calibri"/>
              </a:rPr>
              <a:t>Proč ?</a:t>
            </a:r>
            <a:endParaRPr lang="cs-CZ" dirty="0"/>
          </a:p>
          <a:p>
            <a:pPr>
              <a:buClr>
                <a:srgbClr val="6E7B46"/>
              </a:buClr>
            </a:pPr>
            <a:r>
              <a:rPr lang="cs-CZ" sz="1800" b="1">
                <a:latin typeface="Calibri"/>
                <a:cs typeface="Calibri"/>
              </a:rPr>
              <a:t>Kohoutková voda je ekologičtější, jelikož se nebalí do plastů</a:t>
            </a:r>
            <a:endParaRPr lang="cs-CZ" sz="1800">
              <a:ea typeface="+mn-lt"/>
              <a:cs typeface="+mn-lt"/>
            </a:endParaRPr>
          </a:p>
          <a:p>
            <a:pPr>
              <a:buClr>
                <a:srgbClr val="6E7B46"/>
              </a:buClr>
            </a:pPr>
            <a:r>
              <a:rPr lang="cs-CZ" sz="1800" b="1" dirty="0">
                <a:latin typeface="Calibri"/>
                <a:cs typeface="Calibri"/>
              </a:rPr>
              <a:t>Doprava balené vody je náročná a většinou se dováží ze zahraničí</a:t>
            </a:r>
          </a:p>
          <a:p>
            <a:pPr>
              <a:buClr>
                <a:srgbClr val="6E7B46"/>
              </a:buClr>
            </a:pPr>
            <a:r>
              <a:rPr lang="cs-CZ" sz="1800" b="1" dirty="0">
                <a:latin typeface="Calibri"/>
                <a:cs typeface="Calibri"/>
              </a:rPr>
              <a:t>Na výrobu plastových obalů se spotřebuje zhruba stejně vody jako na obsah samotného balení  (v případě plastové láhve na 2l vody)</a:t>
            </a:r>
          </a:p>
          <a:p>
            <a:pPr>
              <a:buClr>
                <a:srgbClr val="6E7B46"/>
              </a:buClr>
              <a:buFont typeface="Wingdings" panose="020B0604020202020204" pitchFamily="34" charset="0"/>
              <a:buChar char="v"/>
            </a:pPr>
            <a:endParaRPr lang="cs-CZ" sz="1800" b="1" dirty="0">
              <a:latin typeface="Calibri"/>
              <a:cs typeface="Calibri"/>
            </a:endParaRPr>
          </a:p>
        </p:txBody>
      </p:sp>
      <p:grpSp>
        <p:nvGrpSpPr>
          <p:cNvPr id="70" name="decorative circles">
            <a:extLst>
              <a:ext uri="{FF2B5EF4-FFF2-40B4-BE49-F238E27FC236}">
                <a16:creationId xmlns:a16="http://schemas.microsoft.com/office/drawing/2014/main" id="{B29252B9-8F48-4CC0-A640-09C8A8C24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08627" y="289695"/>
            <a:ext cx="5461374" cy="5966848"/>
            <a:chOff x="6008627" y="289695"/>
            <a:chExt cx="5461374" cy="5966848"/>
          </a:xfrm>
        </p:grpSpPr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28548D73-0AE2-434D-B75C-77D24F5ED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543605" y="289695"/>
              <a:ext cx="226735" cy="226735"/>
            </a:xfrm>
            <a:prstGeom prst="ellipse">
              <a:avLst/>
            </a:prstGeom>
            <a:solidFill>
              <a:srgbClr val="9744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9BC26AF4-B368-411A-BF70-74F07FA77E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003560" y="387281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6BE4EEE7-FD25-4B68-819D-487E4D78F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08627" y="5790102"/>
              <a:ext cx="466441" cy="46644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6E52A4F8-9F27-4959-B733-FDA9FCA2E8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003560" y="654708"/>
              <a:ext cx="466441" cy="46644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F13DA742-C9EF-49AA-ADEB-553344930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08627" y="5407667"/>
              <a:ext cx="113367" cy="11336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Obrázek 7" descr="Obsah obrázku obloha, osoba, exteriér, muž&#10;&#10;Popis se vygeneroval automaticky.">
            <a:extLst>
              <a:ext uri="{FF2B5EF4-FFF2-40B4-BE49-F238E27FC236}">
                <a16:creationId xmlns:a16="http://schemas.microsoft.com/office/drawing/2014/main" id="{9DFB3350-A541-4282-87A1-79D0F1B885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3251" b="1"/>
          <a:stretch/>
        </p:blipFill>
        <p:spPr>
          <a:xfrm>
            <a:off x="6306574" y="552339"/>
            <a:ext cx="5728174" cy="5728174"/>
          </a:xfrm>
          <a:custGeom>
            <a:avLst/>
            <a:gdLst/>
            <a:ahLst/>
            <a:cxnLst/>
            <a:rect l="l" t="t" r="r" b="b"/>
            <a:pathLst>
              <a:path w="3111160" h="3111160">
                <a:moveTo>
                  <a:pt x="1555580" y="0"/>
                </a:moveTo>
                <a:cubicBezTo>
                  <a:pt x="2414703" y="0"/>
                  <a:pt x="3111160" y="696457"/>
                  <a:pt x="3111160" y="1555580"/>
                </a:cubicBezTo>
                <a:cubicBezTo>
                  <a:pt x="3111160" y="2414703"/>
                  <a:pt x="2414703" y="3111160"/>
                  <a:pt x="1555580" y="3111160"/>
                </a:cubicBezTo>
                <a:cubicBezTo>
                  <a:pt x="696457" y="3111160"/>
                  <a:pt x="0" y="2414703"/>
                  <a:pt x="0" y="1555580"/>
                </a:cubicBezTo>
                <a:cubicBezTo>
                  <a:pt x="0" y="696457"/>
                  <a:pt x="696457" y="0"/>
                  <a:pt x="155558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32240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25">
            <a:extLst>
              <a:ext uri="{FF2B5EF4-FFF2-40B4-BE49-F238E27FC236}">
                <a16:creationId xmlns:a16="http://schemas.microsoft.com/office/drawing/2014/main" id="{8720AD47-FB26-4AFB-922C-7D02499FE4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27">
            <a:extLst>
              <a:ext uri="{FF2B5EF4-FFF2-40B4-BE49-F238E27FC236}">
                <a16:creationId xmlns:a16="http://schemas.microsoft.com/office/drawing/2014/main" id="{07502952-DF92-47C7-B7B9-331233119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B12A998-CD8B-4980-9E1B-8A4AF219A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252" y="3551612"/>
            <a:ext cx="7323152" cy="949050"/>
          </a:xfrm>
        </p:spPr>
        <p:txBody>
          <a:bodyPr anchor="b">
            <a:normAutofit/>
          </a:bodyPr>
          <a:lstStyle/>
          <a:p>
            <a:r>
              <a:rPr lang="cs-CZ" sz="4400"/>
              <a:t>maso=velká vodní stopa</a:t>
            </a:r>
          </a:p>
        </p:txBody>
      </p:sp>
      <p:grpSp>
        <p:nvGrpSpPr>
          <p:cNvPr id="80" name="Decorative Circles">
            <a:extLst>
              <a:ext uri="{FF2B5EF4-FFF2-40B4-BE49-F238E27FC236}">
                <a16:creationId xmlns:a16="http://schemas.microsoft.com/office/drawing/2014/main" id="{C78C35D1-F425-4DBF-8F9E-C913742D0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74277" y="956155"/>
            <a:ext cx="9049452" cy="1836961"/>
            <a:chOff x="374277" y="956155"/>
            <a:chExt cx="9049452" cy="1836961"/>
          </a:xfrm>
        </p:grpSpPr>
        <p:sp>
          <p:nvSpPr>
            <p:cNvPr id="81" name="Oval 30">
              <a:extLst>
                <a:ext uri="{FF2B5EF4-FFF2-40B4-BE49-F238E27FC236}">
                  <a16:creationId xmlns:a16="http://schemas.microsoft.com/office/drawing/2014/main" id="{5F267003-5558-457B-893C-B10B63AA6C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06096" y="1977248"/>
              <a:ext cx="226735" cy="226735"/>
            </a:xfrm>
            <a:prstGeom prst="ellipse">
              <a:avLst/>
            </a:prstGeom>
            <a:solidFill>
              <a:srgbClr val="9744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31">
              <a:extLst>
                <a:ext uri="{FF2B5EF4-FFF2-40B4-BE49-F238E27FC236}">
                  <a16:creationId xmlns:a16="http://schemas.microsoft.com/office/drawing/2014/main" id="{825B103C-86A7-4E22-BFCC-F383C1E75D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68530" y="956155"/>
              <a:ext cx="466441" cy="466441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6AA2DBD0-7618-4E92-85D0-B20AAD2ADB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10362" y="2354408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01883E3-4186-49FA-A07E-D0660F6C56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4277" y="1901154"/>
              <a:ext cx="226735" cy="226735"/>
            </a:xfrm>
            <a:prstGeom prst="ellipse">
              <a:avLst/>
            </a:prstGeom>
            <a:solidFill>
              <a:srgbClr val="9744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67C1726-5353-496D-8B47-527F605B7C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012" y="2326675"/>
              <a:ext cx="466441" cy="466441"/>
            </a:xfrm>
            <a:prstGeom prst="ellipse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3" name="Oval 3">
            <a:extLst>
              <a:ext uri="{FF2B5EF4-FFF2-40B4-BE49-F238E27FC236}">
                <a16:creationId xmlns:a16="http://schemas.microsoft.com/office/drawing/2014/main" id="{7B51C35B-8F5E-4412-851C-DE380A3B3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665048" y="0"/>
            <a:ext cx="4408870" cy="2474031"/>
          </a:xfrm>
          <a:custGeom>
            <a:avLst/>
            <a:gdLst>
              <a:gd name="connsiteX0" fmla="*/ 18128 w 4408870"/>
              <a:gd name="connsiteY0" fmla="*/ 0 h 2474031"/>
              <a:gd name="connsiteX1" fmla="*/ 4390742 w 4408870"/>
              <a:gd name="connsiteY1" fmla="*/ 0 h 2474031"/>
              <a:gd name="connsiteX2" fmla="*/ 4397489 w 4408870"/>
              <a:gd name="connsiteY2" fmla="*/ 44205 h 2474031"/>
              <a:gd name="connsiteX3" fmla="*/ 4408870 w 4408870"/>
              <a:gd name="connsiteY3" fmla="*/ 269596 h 2474031"/>
              <a:gd name="connsiteX4" fmla="*/ 2204435 w 4408870"/>
              <a:gd name="connsiteY4" fmla="*/ 2474031 h 2474031"/>
              <a:gd name="connsiteX5" fmla="*/ 0 w 4408870"/>
              <a:gd name="connsiteY5" fmla="*/ 269596 h 2474031"/>
              <a:gd name="connsiteX6" fmla="*/ 11381 w 4408870"/>
              <a:gd name="connsiteY6" fmla="*/ 44205 h 2474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8870" h="2474031">
                <a:moveTo>
                  <a:pt x="18128" y="0"/>
                </a:moveTo>
                <a:lnTo>
                  <a:pt x="4390742" y="0"/>
                </a:lnTo>
                <a:lnTo>
                  <a:pt x="4397489" y="44205"/>
                </a:lnTo>
                <a:cubicBezTo>
                  <a:pt x="4405015" y="118312"/>
                  <a:pt x="4408870" y="193504"/>
                  <a:pt x="4408870" y="269596"/>
                </a:cubicBezTo>
                <a:cubicBezTo>
                  <a:pt x="4408870" y="1487072"/>
                  <a:pt x="3421911" y="2474031"/>
                  <a:pt x="2204435" y="2474031"/>
                </a:cubicBezTo>
                <a:cubicBezTo>
                  <a:pt x="986959" y="2474031"/>
                  <a:pt x="0" y="1487072"/>
                  <a:pt x="0" y="269596"/>
                </a:cubicBezTo>
                <a:cubicBezTo>
                  <a:pt x="0" y="193504"/>
                  <a:pt x="3855" y="118312"/>
                  <a:pt x="11381" y="4420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4" name="Graphic 38">
            <a:extLst>
              <a:ext uri="{FF2B5EF4-FFF2-40B4-BE49-F238E27FC236}">
                <a16:creationId xmlns:a16="http://schemas.microsoft.com/office/drawing/2014/main" id="{60FDB45F-BCDB-42E8-9F4D-67ACD432B2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4832" t="48467" r="13582" b="10444"/>
          <a:stretch/>
        </p:blipFill>
        <p:spPr>
          <a:xfrm>
            <a:off x="688614" y="0"/>
            <a:ext cx="4368276" cy="2507327"/>
          </a:xfrm>
          <a:prstGeom prst="rect">
            <a:avLst/>
          </a:prstGeom>
        </p:spPr>
      </p:pic>
      <p:sp>
        <p:nvSpPr>
          <p:cNvPr id="85" name="Oval 2">
            <a:extLst>
              <a:ext uri="{FF2B5EF4-FFF2-40B4-BE49-F238E27FC236}">
                <a16:creationId xmlns:a16="http://schemas.microsoft.com/office/drawing/2014/main" id="{2E4D10A1-B403-4032-80DB-9092A00814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9326987" y="0"/>
            <a:ext cx="2861965" cy="3133761"/>
          </a:xfrm>
          <a:custGeom>
            <a:avLst/>
            <a:gdLst>
              <a:gd name="connsiteX0" fmla="*/ 152193 w 2976254"/>
              <a:gd name="connsiteY0" fmla="*/ 0 h 3258904"/>
              <a:gd name="connsiteX1" fmla="*/ 2976254 w 2976254"/>
              <a:gd name="connsiteY1" fmla="*/ 0 h 3258904"/>
              <a:gd name="connsiteX2" fmla="*/ 2976254 w 2976254"/>
              <a:gd name="connsiteY2" fmla="*/ 3192289 h 3258904"/>
              <a:gd name="connsiteX3" fmla="*/ 2908439 w 2976254"/>
              <a:gd name="connsiteY3" fmla="*/ 3209726 h 3258904"/>
              <a:gd name="connsiteX4" fmla="*/ 2420603 w 2976254"/>
              <a:gd name="connsiteY4" fmla="*/ 3258904 h 3258904"/>
              <a:gd name="connsiteX5" fmla="*/ 0 w 2976254"/>
              <a:gd name="connsiteY5" fmla="*/ 838301 h 3258904"/>
              <a:gd name="connsiteX6" fmla="*/ 108826 w 2976254"/>
              <a:gd name="connsiteY6" fmla="*/ 118488 h 3258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76254" h="3258904">
                <a:moveTo>
                  <a:pt x="152193" y="0"/>
                </a:moveTo>
                <a:lnTo>
                  <a:pt x="2976254" y="0"/>
                </a:lnTo>
                <a:lnTo>
                  <a:pt x="2976254" y="3192289"/>
                </a:lnTo>
                <a:lnTo>
                  <a:pt x="2908439" y="3209726"/>
                </a:lnTo>
                <a:cubicBezTo>
                  <a:pt x="2750864" y="3241971"/>
                  <a:pt x="2587711" y="3258904"/>
                  <a:pt x="2420603" y="3258904"/>
                </a:cubicBezTo>
                <a:cubicBezTo>
                  <a:pt x="1083741" y="3258904"/>
                  <a:pt x="0" y="2175163"/>
                  <a:pt x="0" y="838301"/>
                </a:cubicBezTo>
                <a:cubicBezTo>
                  <a:pt x="0" y="587639"/>
                  <a:pt x="38100" y="345877"/>
                  <a:pt x="108826" y="118488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9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86" name="Graphic 42">
            <a:extLst>
              <a:ext uri="{FF2B5EF4-FFF2-40B4-BE49-F238E27FC236}">
                <a16:creationId xmlns:a16="http://schemas.microsoft.com/office/drawing/2014/main" id="{0FF61BB2-F221-4B5B-9A37-3443EB1D63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5917" t="40037" r="12288" b="12942"/>
          <a:stretch/>
        </p:blipFill>
        <p:spPr>
          <a:xfrm rot="5400000">
            <a:off x="9257071" y="141608"/>
            <a:ext cx="3073485" cy="2790270"/>
          </a:xfrm>
          <a:prstGeom prst="rect">
            <a:avLst/>
          </a:prstGeom>
        </p:spPr>
      </p:pic>
      <p:sp>
        <p:nvSpPr>
          <p:cNvPr id="87" name="Oval 1">
            <a:extLst>
              <a:ext uri="{FF2B5EF4-FFF2-40B4-BE49-F238E27FC236}">
                <a16:creationId xmlns:a16="http://schemas.microsoft.com/office/drawing/2014/main" id="{621A356F-9DB8-4D38-BAC1-4652ABDA8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219078"/>
            <a:ext cx="3186814" cy="3638922"/>
          </a:xfrm>
          <a:custGeom>
            <a:avLst/>
            <a:gdLst>
              <a:gd name="connsiteX0" fmla="*/ 1156116 w 3186814"/>
              <a:gd name="connsiteY0" fmla="*/ 0 h 3638922"/>
              <a:gd name="connsiteX1" fmla="*/ 3186814 w 3186814"/>
              <a:gd name="connsiteY1" fmla="*/ 2030698 h 3638922"/>
              <a:gd name="connsiteX2" fmla="*/ 2447829 w 3186814"/>
              <a:gd name="connsiteY2" fmla="*/ 3597684 h 3638922"/>
              <a:gd name="connsiteX3" fmla="*/ 2392682 w 3186814"/>
              <a:gd name="connsiteY3" fmla="*/ 3638922 h 3638922"/>
              <a:gd name="connsiteX4" fmla="*/ 0 w 3186814"/>
              <a:gd name="connsiteY4" fmla="*/ 3638922 h 3638922"/>
              <a:gd name="connsiteX5" fmla="*/ 0 w 3186814"/>
              <a:gd name="connsiteY5" fmla="*/ 362315 h 3638922"/>
              <a:gd name="connsiteX6" fmla="*/ 20733 w 3186814"/>
              <a:gd name="connsiteY6" fmla="*/ 346811 h 3638922"/>
              <a:gd name="connsiteX7" fmla="*/ 1156116 w 3186814"/>
              <a:gd name="connsiteY7" fmla="*/ 0 h 3638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86814" h="3638922">
                <a:moveTo>
                  <a:pt x="1156116" y="0"/>
                </a:moveTo>
                <a:cubicBezTo>
                  <a:pt x="2277640" y="0"/>
                  <a:pt x="3186814" y="909174"/>
                  <a:pt x="3186814" y="2030698"/>
                </a:cubicBezTo>
                <a:cubicBezTo>
                  <a:pt x="3186814" y="2661556"/>
                  <a:pt x="2899146" y="3225224"/>
                  <a:pt x="2447829" y="3597684"/>
                </a:cubicBezTo>
                <a:lnTo>
                  <a:pt x="2392682" y="3638922"/>
                </a:lnTo>
                <a:lnTo>
                  <a:pt x="0" y="3638922"/>
                </a:lnTo>
                <a:lnTo>
                  <a:pt x="0" y="362315"/>
                </a:lnTo>
                <a:lnTo>
                  <a:pt x="20733" y="346811"/>
                </a:lnTo>
                <a:cubicBezTo>
                  <a:pt x="344835" y="127853"/>
                  <a:pt x="735545" y="0"/>
                  <a:pt x="1156116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46">
            <a:extLst>
              <a:ext uri="{FF2B5EF4-FFF2-40B4-BE49-F238E27FC236}">
                <a16:creationId xmlns:a16="http://schemas.microsoft.com/office/drawing/2014/main" id="{6A8BFF27-E692-4226-8AF7-30D8E2D0B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03888" y="55816"/>
            <a:ext cx="3436359" cy="343635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Kráva">
            <a:extLst>
              <a:ext uri="{FF2B5EF4-FFF2-40B4-BE49-F238E27FC236}">
                <a16:creationId xmlns:a16="http://schemas.microsoft.com/office/drawing/2014/main" id="{A2AE233F-770F-4812-B2CD-7D905DA829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04900" y="673497"/>
            <a:ext cx="2204619" cy="2204619"/>
          </a:xfrm>
          <a:prstGeom prst="rect">
            <a:avLst/>
          </a:prstGeom>
        </p:spPr>
      </p:pic>
      <p:pic>
        <p:nvPicPr>
          <p:cNvPr id="89" name="Graphic 48">
            <a:extLst>
              <a:ext uri="{FF2B5EF4-FFF2-40B4-BE49-F238E27FC236}">
                <a16:creationId xmlns:a16="http://schemas.microsoft.com/office/drawing/2014/main" id="{735918DA-1538-46FB-999B-12317E5CF7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8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48417" y="3922934"/>
            <a:ext cx="2798544" cy="2798544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5707378-B66D-497F-AD9D-E219691E3B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2252" y="4637185"/>
            <a:ext cx="7323153" cy="168947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rgbClr val="6E7B46"/>
              </a:buClr>
              <a:buFont typeface="Arial"/>
              <a:buChar char="•"/>
            </a:pPr>
            <a:r>
              <a:rPr lang="cs-CZ" sz="1500" dirty="0">
                <a:ea typeface="+mn-lt"/>
                <a:cs typeface="+mn-lt"/>
              </a:rPr>
              <a:t>1 kg hovězího = 15 400 litrů</a:t>
            </a:r>
            <a:endParaRPr lang="cs-CZ" sz="1500" dirty="0"/>
          </a:p>
          <a:p>
            <a:pPr>
              <a:buClr>
                <a:srgbClr val="6E7B46"/>
              </a:buClr>
              <a:buFont typeface="Arial"/>
              <a:buChar char="•"/>
            </a:pPr>
            <a:r>
              <a:rPr lang="cs-CZ" sz="1500" dirty="0">
                <a:ea typeface="+mn-lt"/>
                <a:cs typeface="+mn-lt"/>
              </a:rPr>
              <a:t>1 kg kuřecího = 4 330 litrů</a:t>
            </a:r>
            <a:endParaRPr lang="cs-CZ" sz="1500" dirty="0">
              <a:cs typeface="Calibri"/>
            </a:endParaRPr>
          </a:p>
          <a:p>
            <a:pPr>
              <a:buClr>
                <a:srgbClr val="6E7B46"/>
              </a:buClr>
              <a:buFont typeface="Arial"/>
              <a:buChar char="•"/>
            </a:pPr>
            <a:r>
              <a:rPr lang="cs-CZ" sz="1500" dirty="0">
                <a:ea typeface="+mn-lt"/>
                <a:cs typeface="+mn-lt"/>
              </a:rPr>
              <a:t>1 kg vepřového = 5 990 litrů</a:t>
            </a:r>
            <a:endParaRPr lang="cs-CZ" sz="1500" dirty="0">
              <a:cs typeface="Calibri"/>
            </a:endParaRPr>
          </a:p>
          <a:p>
            <a:pPr>
              <a:buClr>
                <a:srgbClr val="6E7B46"/>
              </a:buClr>
              <a:buFont typeface="Arial"/>
              <a:buChar char="•"/>
            </a:pPr>
            <a:endParaRPr lang="cs-CZ" sz="1500" dirty="0">
              <a:cs typeface="Calibri"/>
            </a:endParaRPr>
          </a:p>
          <a:p>
            <a:pPr marL="0" indent="0">
              <a:buClr>
                <a:srgbClr val="6E7B46"/>
              </a:buClr>
              <a:buNone/>
            </a:pPr>
            <a:endParaRPr lang="cs-CZ" sz="1500" dirty="0">
              <a:cs typeface="Calibri"/>
            </a:endParaRPr>
          </a:p>
          <a:p>
            <a:pPr marL="0" indent="0">
              <a:buNone/>
            </a:pPr>
            <a:endParaRPr lang="cs-CZ" sz="1500" dirty="0">
              <a:cs typeface="Calibri"/>
            </a:endParaRPr>
          </a:p>
          <a:p>
            <a:pPr marL="0" indent="0">
              <a:buNone/>
            </a:pPr>
            <a:endParaRPr lang="cs-CZ" sz="1500" dirty="0">
              <a:cs typeface="Calibri"/>
            </a:endParaRPr>
          </a:p>
          <a:p>
            <a:pPr marL="0" indent="0">
              <a:buNone/>
            </a:pPr>
            <a:endParaRPr lang="cs-CZ" sz="15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337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7">
            <a:extLst>
              <a:ext uri="{FF2B5EF4-FFF2-40B4-BE49-F238E27FC236}">
                <a16:creationId xmlns:a16="http://schemas.microsoft.com/office/drawing/2014/main" id="{ED16AD6D-7FC0-435B-AB5F-98DA2190C5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28B727F3-FF58-4343-ACEE-2174D5989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E4A26FE-457E-47D3-80A3-E21E88A3F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7722" y="777240"/>
            <a:ext cx="5782804" cy="2493876"/>
          </a:xfrm>
        </p:spPr>
        <p:txBody>
          <a:bodyPr anchor="b">
            <a:normAutofit/>
          </a:bodyPr>
          <a:lstStyle/>
          <a:p>
            <a:pPr algn="ctr">
              <a:spcBef>
                <a:spcPts val="1000"/>
              </a:spcBef>
            </a:pPr>
            <a:r>
              <a:rPr lang="cs-CZ" sz="3400" b="1">
                <a:ea typeface="+mj-lt"/>
                <a:cs typeface="+mj-lt"/>
              </a:rPr>
              <a:t>Zkuste se vyhýbat průmyslově zpracovaným potravinám </a:t>
            </a:r>
            <a:endParaRPr lang="en-US" sz="3400">
              <a:ea typeface="+mj-lt"/>
              <a:cs typeface="+mj-lt"/>
            </a:endParaRPr>
          </a:p>
          <a:p>
            <a:pPr algn="ctr"/>
            <a:endParaRPr lang="cs-CZ" sz="34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306C78-57B1-4BE6-BEB4-2E6AAB604D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7722" y="3429000"/>
            <a:ext cx="5782804" cy="23335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cs-CZ" sz="1800" dirty="0">
                <a:cs typeface="Calibri"/>
              </a:rPr>
              <a:t>Balené potraviny mají větší vodní stopu (např. balená zelenina má větší vodní stopu než zelenina od farmáře)</a:t>
            </a:r>
          </a:p>
          <a:p>
            <a:pPr algn="ctr">
              <a:buClr>
                <a:srgbClr val="6E7B46"/>
              </a:buClr>
            </a:pPr>
            <a:r>
              <a:rPr lang="cs-CZ" sz="1800" dirty="0">
                <a:cs typeface="Calibri"/>
              </a:rPr>
              <a:t>Většina produktů je vyrobeny v zahraničí a na dopravu je potřeba spoustu vody</a:t>
            </a:r>
            <a:endParaRPr lang="cs-CZ" dirty="0">
              <a:cs typeface="Calibri"/>
            </a:endParaRPr>
          </a:p>
          <a:p>
            <a:pPr algn="ctr">
              <a:buClr>
                <a:srgbClr val="6E7B46"/>
              </a:buClr>
            </a:pPr>
            <a:r>
              <a:rPr lang="cs-CZ" sz="1800" dirty="0">
                <a:cs typeface="Calibri"/>
              </a:rPr>
              <a:t>Zkuste nakupovat méně v supermarketech a radši nakupujte např. na trzích</a:t>
            </a:r>
          </a:p>
          <a:p>
            <a:pPr marL="0" indent="0" algn="ctr">
              <a:buClr>
                <a:srgbClr val="6E7B46"/>
              </a:buClr>
              <a:buNone/>
            </a:pPr>
            <a:endParaRPr lang="cs-CZ" sz="1800" dirty="0">
              <a:cs typeface="Calibri"/>
            </a:endParaRPr>
          </a:p>
          <a:p>
            <a:pPr algn="ctr">
              <a:buClr>
                <a:srgbClr val="6E7B46"/>
              </a:buClr>
            </a:pPr>
            <a:endParaRPr lang="cs-CZ" sz="1800" dirty="0">
              <a:cs typeface="Calibri"/>
            </a:endParaRPr>
          </a:p>
          <a:p>
            <a:pPr marL="0" indent="0" algn="ctr">
              <a:buClr>
                <a:srgbClr val="6E7B46"/>
              </a:buClr>
              <a:buNone/>
            </a:pPr>
            <a:endParaRPr lang="cs-CZ" sz="1800" dirty="0">
              <a:cs typeface="Calibri"/>
            </a:endParaRPr>
          </a:p>
        </p:txBody>
      </p:sp>
      <p:grpSp>
        <p:nvGrpSpPr>
          <p:cNvPr id="28" name="Decorative Circles">
            <a:extLst>
              <a:ext uri="{FF2B5EF4-FFF2-40B4-BE49-F238E27FC236}">
                <a16:creationId xmlns:a16="http://schemas.microsoft.com/office/drawing/2014/main" id="{4DB68B21-F855-4148-AD7C-795E902A7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7484" y="236341"/>
            <a:ext cx="10677791" cy="4262956"/>
            <a:chOff x="767484" y="236341"/>
            <a:chExt cx="10677791" cy="4262956"/>
          </a:xfrm>
        </p:grpSpPr>
        <p:sp>
          <p:nvSpPr>
            <p:cNvPr id="30" name="Oval 12">
              <a:extLst>
                <a:ext uri="{FF2B5EF4-FFF2-40B4-BE49-F238E27FC236}">
                  <a16:creationId xmlns:a16="http://schemas.microsoft.com/office/drawing/2014/main" id="{A8FE8A9D-61A5-4729-A73B-267B9BE585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9767" y="3283228"/>
              <a:ext cx="226735" cy="226735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E3399E0-5F4E-4D62-8091-A0AA8DAA7B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413359" y="386135"/>
              <a:ext cx="466441" cy="466441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1781BEF-3C20-4A56-889B-BB417F6A38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90699" y="236341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8F0DD55-BEC3-46E7-84ED-00CB94AC04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67484" y="2755518"/>
              <a:ext cx="466441" cy="466441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8FFEF100-17D7-4C78-A7C3-B6C8B72E85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31908" y="3813254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294263B-2870-4828-96FD-00C2A36282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75095" y="3592374"/>
              <a:ext cx="305780" cy="30578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8A94EBD-B5CB-4D31-A42E-E68B0D25BF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494104" y="4385930"/>
              <a:ext cx="113367" cy="11336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Oval 2">
            <a:extLst>
              <a:ext uri="{FF2B5EF4-FFF2-40B4-BE49-F238E27FC236}">
                <a16:creationId xmlns:a16="http://schemas.microsoft.com/office/drawing/2014/main" id="{5F7F20D7-57B2-4CF8-AF7D-90D6A5E1FF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0474" y="305966"/>
            <a:ext cx="2051331" cy="205133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Graphic 22">
            <a:extLst>
              <a:ext uri="{FF2B5EF4-FFF2-40B4-BE49-F238E27FC236}">
                <a16:creationId xmlns:a16="http://schemas.microsoft.com/office/drawing/2014/main" id="{05AC83E9-3498-4F8F-84F8-2E22FE72E3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399" y="319698"/>
            <a:ext cx="2037600" cy="2037600"/>
          </a:xfrm>
          <a:prstGeom prst="rect">
            <a:avLst/>
          </a:prstGeom>
        </p:spPr>
      </p:pic>
      <p:sp>
        <p:nvSpPr>
          <p:cNvPr id="36" name="Oval 1">
            <a:extLst>
              <a:ext uri="{FF2B5EF4-FFF2-40B4-BE49-F238E27FC236}">
                <a16:creationId xmlns:a16="http://schemas.microsoft.com/office/drawing/2014/main" id="{6832CB48-19E2-438E-B5D1-126B62284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78580" y="0"/>
            <a:ext cx="2733089" cy="2357297"/>
          </a:xfrm>
          <a:custGeom>
            <a:avLst/>
            <a:gdLst>
              <a:gd name="connsiteX0" fmla="*/ 288659 w 3192131"/>
              <a:gd name="connsiteY0" fmla="*/ 0 h 2753222"/>
              <a:gd name="connsiteX1" fmla="*/ 3192131 w 3192131"/>
              <a:gd name="connsiteY1" fmla="*/ 0 h 2753222"/>
              <a:gd name="connsiteX2" fmla="*/ 3192131 w 3192131"/>
              <a:gd name="connsiteY2" fmla="*/ 2058956 h 2753222"/>
              <a:gd name="connsiteX3" fmla="*/ 3158043 w 3192131"/>
              <a:gd name="connsiteY3" fmla="*/ 2104541 h 2753222"/>
              <a:gd name="connsiteX4" fmla="*/ 1782545 w 3192131"/>
              <a:gd name="connsiteY4" fmla="*/ 2753222 h 2753222"/>
              <a:gd name="connsiteX5" fmla="*/ 0 w 3192131"/>
              <a:gd name="connsiteY5" fmla="*/ 970677 h 2753222"/>
              <a:gd name="connsiteX6" fmla="*/ 215144 w 3192131"/>
              <a:gd name="connsiteY6" fmla="*/ 121011 h 2753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92131" h="2753222">
                <a:moveTo>
                  <a:pt x="288659" y="0"/>
                </a:moveTo>
                <a:lnTo>
                  <a:pt x="3192131" y="0"/>
                </a:lnTo>
                <a:lnTo>
                  <a:pt x="3192131" y="2058956"/>
                </a:lnTo>
                <a:lnTo>
                  <a:pt x="3158043" y="2104541"/>
                </a:lnTo>
                <a:cubicBezTo>
                  <a:pt x="2831098" y="2500707"/>
                  <a:pt x="2336311" y="2753222"/>
                  <a:pt x="1782545" y="2753222"/>
                </a:cubicBezTo>
                <a:cubicBezTo>
                  <a:pt x="798073" y="2753222"/>
                  <a:pt x="0" y="1955149"/>
                  <a:pt x="0" y="970677"/>
                </a:cubicBezTo>
                <a:cubicBezTo>
                  <a:pt x="0" y="663030"/>
                  <a:pt x="77937" y="373585"/>
                  <a:pt x="215144" y="121011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Graphic 26">
            <a:extLst>
              <a:ext uri="{FF2B5EF4-FFF2-40B4-BE49-F238E27FC236}">
                <a16:creationId xmlns:a16="http://schemas.microsoft.com/office/drawing/2014/main" id="{548560FE-8DD7-4FBB-A597-9902F385A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8631" t="30907" r="23362" b="17441"/>
          <a:stretch/>
        </p:blipFill>
        <p:spPr>
          <a:xfrm>
            <a:off x="9573575" y="-4327"/>
            <a:ext cx="2668147" cy="2375897"/>
          </a:xfrm>
          <a:prstGeom prst="rect">
            <a:avLst/>
          </a:prstGeom>
        </p:spPr>
      </p:pic>
      <p:sp>
        <p:nvSpPr>
          <p:cNvPr id="38" name="Oval 3">
            <a:extLst>
              <a:ext uri="{FF2B5EF4-FFF2-40B4-BE49-F238E27FC236}">
                <a16:creationId xmlns:a16="http://schemas.microsoft.com/office/drawing/2014/main" id="{F4B85B88-409F-4670-A4FF-5C58623B7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rot="16200000">
            <a:off x="-639576" y="4068576"/>
            <a:ext cx="2914772" cy="1635620"/>
          </a:xfrm>
          <a:custGeom>
            <a:avLst/>
            <a:gdLst>
              <a:gd name="connsiteX0" fmla="*/ 18128 w 4408870"/>
              <a:gd name="connsiteY0" fmla="*/ 0 h 2474031"/>
              <a:gd name="connsiteX1" fmla="*/ 4390742 w 4408870"/>
              <a:gd name="connsiteY1" fmla="*/ 0 h 2474031"/>
              <a:gd name="connsiteX2" fmla="*/ 4397489 w 4408870"/>
              <a:gd name="connsiteY2" fmla="*/ 44205 h 2474031"/>
              <a:gd name="connsiteX3" fmla="*/ 4408870 w 4408870"/>
              <a:gd name="connsiteY3" fmla="*/ 269596 h 2474031"/>
              <a:gd name="connsiteX4" fmla="*/ 2204435 w 4408870"/>
              <a:gd name="connsiteY4" fmla="*/ 2474031 h 2474031"/>
              <a:gd name="connsiteX5" fmla="*/ 0 w 4408870"/>
              <a:gd name="connsiteY5" fmla="*/ 269596 h 2474031"/>
              <a:gd name="connsiteX6" fmla="*/ 11381 w 4408870"/>
              <a:gd name="connsiteY6" fmla="*/ 44205 h 2474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8870" h="2474031">
                <a:moveTo>
                  <a:pt x="18128" y="0"/>
                </a:moveTo>
                <a:lnTo>
                  <a:pt x="4390742" y="0"/>
                </a:lnTo>
                <a:lnTo>
                  <a:pt x="4397489" y="44205"/>
                </a:lnTo>
                <a:cubicBezTo>
                  <a:pt x="4405015" y="118312"/>
                  <a:pt x="4408870" y="193504"/>
                  <a:pt x="4408870" y="269596"/>
                </a:cubicBezTo>
                <a:cubicBezTo>
                  <a:pt x="4408870" y="1487072"/>
                  <a:pt x="3421911" y="2474031"/>
                  <a:pt x="2204435" y="2474031"/>
                </a:cubicBezTo>
                <a:cubicBezTo>
                  <a:pt x="986959" y="2474031"/>
                  <a:pt x="0" y="1487072"/>
                  <a:pt x="0" y="269596"/>
                </a:cubicBezTo>
                <a:cubicBezTo>
                  <a:pt x="0" y="193504"/>
                  <a:pt x="3855" y="118312"/>
                  <a:pt x="11381" y="44205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Graphic 30">
            <a:extLst>
              <a:ext uri="{FF2B5EF4-FFF2-40B4-BE49-F238E27FC236}">
                <a16:creationId xmlns:a16="http://schemas.microsoft.com/office/drawing/2014/main" id="{66265FF8-949A-452A-882B-BDD332090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45737" t="12146" r="12288" b="12942"/>
          <a:stretch/>
        </p:blipFill>
        <p:spPr>
          <a:xfrm>
            <a:off x="0" y="3409035"/>
            <a:ext cx="1633210" cy="2914772"/>
          </a:xfrm>
          <a:prstGeom prst="rect">
            <a:avLst/>
          </a:prstGeom>
        </p:spPr>
      </p:pic>
      <p:sp>
        <p:nvSpPr>
          <p:cNvPr id="40" name="Oval 4">
            <a:extLst>
              <a:ext uri="{FF2B5EF4-FFF2-40B4-BE49-F238E27FC236}">
                <a16:creationId xmlns:a16="http://schemas.microsoft.com/office/drawing/2014/main" id="{52B7F1A1-8894-44DC-8FCC-6CE9F127AA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9994790" y="4395252"/>
            <a:ext cx="2216879" cy="2462747"/>
          </a:xfrm>
          <a:custGeom>
            <a:avLst/>
            <a:gdLst>
              <a:gd name="connsiteX0" fmla="*/ 2133985 w 3086667"/>
              <a:gd name="connsiteY0" fmla="*/ 0 h 3429000"/>
              <a:gd name="connsiteX1" fmla="*/ 2964628 w 3086667"/>
              <a:gd name="connsiteY1" fmla="*/ 167699 h 3429000"/>
              <a:gd name="connsiteX2" fmla="*/ 3086667 w 3086667"/>
              <a:gd name="connsiteY2" fmla="*/ 226489 h 3429000"/>
              <a:gd name="connsiteX3" fmla="*/ 3086667 w 3086667"/>
              <a:gd name="connsiteY3" fmla="*/ 3429000 h 3429000"/>
              <a:gd name="connsiteX4" fmla="*/ 440639 w 3086667"/>
              <a:gd name="connsiteY4" fmla="*/ 3429000 h 3429000"/>
              <a:gd name="connsiteX5" fmla="*/ 364451 w 3086667"/>
              <a:gd name="connsiteY5" fmla="*/ 3327116 h 3429000"/>
              <a:gd name="connsiteX6" fmla="*/ 0 w 3086667"/>
              <a:gd name="connsiteY6" fmla="*/ 2133985 h 3429000"/>
              <a:gd name="connsiteX7" fmla="*/ 2133985 w 3086667"/>
              <a:gd name="connsiteY7" fmla="*/ 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86667" h="3429000">
                <a:moveTo>
                  <a:pt x="2133985" y="0"/>
                </a:moveTo>
                <a:cubicBezTo>
                  <a:pt x="2428627" y="0"/>
                  <a:pt x="2709322" y="59714"/>
                  <a:pt x="2964628" y="167699"/>
                </a:cubicBezTo>
                <a:lnTo>
                  <a:pt x="3086667" y="226489"/>
                </a:lnTo>
                <a:lnTo>
                  <a:pt x="3086667" y="3429000"/>
                </a:lnTo>
                <a:lnTo>
                  <a:pt x="440639" y="3429000"/>
                </a:lnTo>
                <a:lnTo>
                  <a:pt x="364451" y="3327116"/>
                </a:lnTo>
                <a:cubicBezTo>
                  <a:pt x="134356" y="2986530"/>
                  <a:pt x="0" y="2575948"/>
                  <a:pt x="0" y="2133985"/>
                </a:cubicBezTo>
                <a:cubicBezTo>
                  <a:pt x="0" y="955418"/>
                  <a:pt x="955418" y="0"/>
                  <a:pt x="2133985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9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1" name="Graphic 34">
            <a:extLst>
              <a:ext uri="{FF2B5EF4-FFF2-40B4-BE49-F238E27FC236}">
                <a16:creationId xmlns:a16="http://schemas.microsoft.com/office/drawing/2014/main" id="{6FEF5495-925E-4DBE-A677-EF910F826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1935" t="10861" r="33955" b="27347"/>
          <a:stretch/>
        </p:blipFill>
        <p:spPr>
          <a:xfrm>
            <a:off x="9972468" y="4341999"/>
            <a:ext cx="2239201" cy="252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625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E0EC65-234E-402C-BD30-ACC94A3DD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0EF5E5-D267-42FC-A5EC-CB793EAE1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>
                <a:ea typeface="+mn-lt"/>
                <a:cs typeface="+mn-lt"/>
                <a:hlinkClick r:id="rId2"/>
              </a:rPr>
              <a:t>http://www.ovodarenstvi.cz/clanky/jak-muzete-snizit-vlastni-spotrebu-vody</a:t>
            </a:r>
            <a:endParaRPr lang="cs-CZ">
              <a:ea typeface="+mn-lt"/>
              <a:cs typeface="+mn-lt"/>
            </a:endParaRPr>
          </a:p>
          <a:p>
            <a:pPr>
              <a:buClr>
                <a:srgbClr val="6E7B46"/>
              </a:buClr>
            </a:pPr>
            <a:r>
              <a:rPr lang="cs-CZ">
                <a:ea typeface="+mn-lt"/>
                <a:cs typeface="+mn-lt"/>
                <a:hlinkClick r:id="rId3"/>
              </a:rPr>
              <a:t>https://www.technickytydenik.cz/rubriky/denni-zpravodajstvi/ceske-domacnosti-se-naucily-setrit-vodou-nejvetsi-spotrebu-maji-prazane_50545.html</a:t>
            </a:r>
            <a:endParaRPr lang="cs-CZ">
              <a:ea typeface="+mn-lt"/>
              <a:cs typeface="+mn-lt"/>
            </a:endParaRPr>
          </a:p>
          <a:p>
            <a:pPr>
              <a:buClr>
                <a:srgbClr val="6E7B46"/>
              </a:buClr>
            </a:pPr>
            <a:r>
              <a:rPr lang="cs-CZ">
                <a:ea typeface="+mn-lt"/>
                <a:cs typeface="+mn-lt"/>
                <a:hlinkClick r:id="rId4"/>
              </a:rPr>
              <a:t>https://www.komunalniekologie.cz/info/je-lepsi-balena-nebo-kohoutkova-voda</a:t>
            </a:r>
            <a:endParaRPr lang="cs-CZ">
              <a:ea typeface="+mn-lt"/>
              <a:cs typeface="+mn-lt"/>
            </a:endParaRPr>
          </a:p>
          <a:p>
            <a:pPr>
              <a:buClr>
                <a:srgbClr val="6E7B46"/>
              </a:buClr>
            </a:pPr>
            <a:r>
              <a:rPr lang="cs-CZ">
                <a:ea typeface="+mn-lt"/>
                <a:cs typeface="+mn-lt"/>
              </a:rPr>
              <a:t>https://voda235.webnode.cz/vodni-stopa-masa/</a:t>
            </a:r>
            <a:endParaRPr lang="cs-CZ">
              <a:cs typeface="Calibri"/>
            </a:endParaRPr>
          </a:p>
          <a:p>
            <a:pPr>
              <a:buClr>
                <a:srgbClr val="6E7B46"/>
              </a:buClr>
            </a:pPr>
            <a:r>
              <a:rPr lang="cs-CZ">
                <a:cs typeface="Calibri"/>
              </a:rPr>
              <a:t>Vlastí zkušenosti :)</a:t>
            </a:r>
          </a:p>
        </p:txBody>
      </p:sp>
    </p:spTree>
    <p:extLst>
      <p:ext uri="{BB962C8B-B14F-4D97-AF65-F5344CB8AC3E}">
        <p14:creationId xmlns:p14="http://schemas.microsoft.com/office/powerpoint/2010/main" val="439249857"/>
      </p:ext>
    </p:extLst>
  </p:cSld>
  <p:clrMapOvr>
    <a:masterClrMapping/>
  </p:clrMapOvr>
</p:sld>
</file>

<file path=ppt/theme/theme1.xml><?xml version="1.0" encoding="utf-8"?>
<a:theme xmlns:a="http://schemas.openxmlformats.org/drawingml/2006/main" name="ConfettiVTI">
  <a:themeElements>
    <a:clrScheme name="AnalogousFromDarkSeedLeftStep">
      <a:dk1>
        <a:srgbClr val="000000"/>
      </a:dk1>
      <a:lt1>
        <a:srgbClr val="FFFFFF"/>
      </a:lt1>
      <a:dk2>
        <a:srgbClr val="323820"/>
      </a:dk2>
      <a:lt2>
        <a:srgbClr val="E8E2E2"/>
      </a:lt2>
      <a:accent1>
        <a:srgbClr val="45B0A7"/>
      </a:accent1>
      <a:accent2>
        <a:srgbClr val="3BB176"/>
      </a:accent2>
      <a:accent3>
        <a:srgbClr val="47B550"/>
      </a:accent3>
      <a:accent4>
        <a:srgbClr val="62B13B"/>
      </a:accent4>
      <a:accent5>
        <a:srgbClr val="91AB43"/>
      </a:accent5>
      <a:accent6>
        <a:srgbClr val="B19E3B"/>
      </a:accent6>
      <a:hlink>
        <a:srgbClr val="658B2E"/>
      </a:hlink>
      <a:folHlink>
        <a:srgbClr val="7F7F7F"/>
      </a:folHlink>
    </a:clrScheme>
    <a:fontScheme name="Custom 10">
      <a:majorFont>
        <a:latin typeface="Gill Sans Nov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nfettiVTI" id="{B5618F7C-B4F0-4D28-83B4-440D0519681F}" vid="{5F84EFDF-E14E-48C6-955C-990A32085A7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217</Words>
  <Application>Microsoft Office PowerPoint</Application>
  <PresentationFormat>Širokoúhlá obrazovka</PresentationFormat>
  <Paragraphs>31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Gill Sans Nova</vt:lpstr>
      <vt:lpstr>Wingdings</vt:lpstr>
      <vt:lpstr>ConfettiVTI</vt:lpstr>
      <vt:lpstr>Jak snížit naši vodní stopu</vt:lpstr>
      <vt:lpstr>Šetřete vodou</vt:lpstr>
      <vt:lpstr>Nekupujte balenou vodu </vt:lpstr>
      <vt:lpstr>maso=velká vodní stopa</vt:lpstr>
      <vt:lpstr>Zkuste se vyhýbat průmyslově zpracovaným potravinám  </vt:lpstr>
      <vt:lpstr>Zdroje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/>
  <cp:lastModifiedBy>Iveta Vrabcová</cp:lastModifiedBy>
  <cp:revision>4</cp:revision>
  <dcterms:created xsi:type="dcterms:W3CDTF">2021-12-17T10:03:33Z</dcterms:created>
  <dcterms:modified xsi:type="dcterms:W3CDTF">2022-01-02T21:15:03Z</dcterms:modified>
</cp:coreProperties>
</file>