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5" r:id="rId6"/>
    <p:sldId id="260" r:id="rId7"/>
    <p:sldId id="261" r:id="rId8"/>
    <p:sldId id="262" r:id="rId9"/>
    <p:sldId id="263" r:id="rId10"/>
    <p:sldId id="264" r:id="rId11"/>
    <p:sldId id="266" r:id="rId12"/>
    <p:sldId id="267" r:id="rId13"/>
    <p:sldId id="268" r:id="rId14"/>
    <p:sldId id="269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90" d="100"/>
          <a:sy n="90" d="100"/>
        </p:scale>
        <p:origin x="576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74423" y="802298"/>
            <a:ext cx="8637073" cy="2920713"/>
          </a:xfrm>
        </p:spPr>
        <p:txBody>
          <a:bodyPr bIns="0" anchor="b">
            <a:normAutofit/>
          </a:bodyPr>
          <a:lstStyle>
            <a:lvl1pPr algn="ctr">
              <a:defRPr sz="66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74424" y="3724074"/>
            <a:ext cx="8637072" cy="977621"/>
          </a:xfrm>
        </p:spPr>
        <p:txBody>
          <a:bodyPr tIns="91440" bIns="91440">
            <a:normAutofit/>
          </a:bodyPr>
          <a:lstStyle>
            <a:lvl1pPr marL="0" indent="0" algn="ctr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1579" y="329307"/>
            <a:ext cx="5626774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76834" y="798973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27052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518654" cy="4659889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74423" y="1756130"/>
            <a:ext cx="8643154" cy="1969007"/>
          </a:xfrm>
        </p:spPr>
        <p:txBody>
          <a:bodyPr anchor="b">
            <a:normAutofit/>
          </a:bodyPr>
          <a:lstStyle>
            <a:lvl1pPr algn="ctr">
              <a:defRPr sz="36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4423" y="3725137"/>
            <a:ext cx="8643154" cy="1093987"/>
          </a:xfrm>
        </p:spPr>
        <p:txBody>
          <a:bodyPr tIns="91440">
            <a:norm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293577" cy="1059305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488654" cy="3448595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54140" y="2017343"/>
            <a:ext cx="4488654" cy="3441520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295603" cy="1056319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488794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488794" cy="2644457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56025" y="2023003"/>
            <a:ext cx="4488794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56025" y="2821491"/>
            <a:ext cx="4488794" cy="2637371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3/21/2020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3/21/2020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3/21/2020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2961967" cy="2406518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30324" y="798974"/>
            <a:ext cx="6012470" cy="4658826"/>
          </a:xfrm>
        </p:spPr>
        <p:txBody>
          <a:bodyPr anchor="ctr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2961967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>
            <a:xfrm>
              <a:off x="7477387" y="482170"/>
              <a:ext cx="4074533" cy="5149101"/>
            </a:xfrm>
            <a:prstGeom prst="rect">
              <a:avLst/>
            </a:prstGeom>
            <a:blipFill dpi="0" rotWithShape="1">
              <a:blip r:embed="rId2">
                <a:alphaModFix amt="30000"/>
              </a:blip>
              <a:srcRect/>
              <a:tile tx="0" ty="0" sx="100000" sy="100000" flip="none" algn="ctr"/>
            </a:blip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 extrusionH="76200" contourW="12700" prstMaterial="matte">
              <a:bevelT w="152400" h="50800" prst="softRound"/>
              <a:extrusionClr>
                <a:schemeClr val="tx2"/>
              </a:extrusionClr>
              <a:contourClr>
                <a:schemeClr val="bg2"/>
              </a:contourClr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38100" cmpd="sng">
              <a:solidFill>
                <a:schemeClr val="tx2">
                  <a:lumMod val="25000"/>
                </a:schemeClr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2"/>
            <a:ext cx="5532328" cy="1922299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50000"/>
              <a:lumOff val="50000"/>
              <a:alpha val="80000"/>
            </a:schemeClr>
          </a:solidFill>
          <a:ln w="9525" cap="sq">
            <a:noFill/>
            <a:miter lim="800000"/>
          </a:ln>
          <a:effectLst/>
        </p:spPr>
        <p:txBody>
          <a:bodyPr vert="horz" lIns="91440" tIns="45720" rIns="91440" bIns="45720" rtlCol="0" anchor="t">
            <a:normAutofit/>
          </a:bodyPr>
          <a:lstStyle>
            <a:lvl1pPr>
              <a:defRPr lang="en-US" sz="3200" dirty="0"/>
            </a:lvl1pPr>
          </a:lstStyle>
          <a:p>
            <a:pPr lvl="0" algn="ctr"/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059600"/>
            <a:ext cx="5524404" cy="2090134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48A87A34-81AB-432B-8DAE-1953F412C126}" type="datetimeFigureOut">
              <a:rPr lang="en-US" dirty="0"/>
              <a:pPr/>
              <a:t>3/21/2020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291215" cy="104923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29121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42079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3/21/2020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626774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622291"/>
            <a:ext cx="12192000" cy="2505984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>
                  <a:alpha val="8000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>
          <a:xfrm>
            <a:off x="0" y="6129338"/>
            <a:ext cx="12192000" cy="742950"/>
          </a:xfrm>
          <a:prstGeom prst="rect">
            <a:avLst/>
          </a:prstGeom>
        </p:spPr>
      </p:pic>
      <p:cxnSp>
        <p:nvCxnSpPr>
          <p:cNvPr id="12" name="Straight Connector 11"/>
          <p:cNvCxnSpPr/>
          <p:nvPr/>
        </p:nvCxnSpPr>
        <p:spPr>
          <a:xfrm>
            <a:off x="0" y="6138142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accent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YZrdrRyVLBA" TargetMode="External"/><Relationship Id="rId2" Type="http://schemas.openxmlformats.org/officeDocument/2006/relationships/hyperlink" Target="https://www.youtube.com/watch?v=nPHIZw7HZq4https://www.youtube.com/watch?v=nPHIZw7HZq4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mailto:martina.rezacova@zs.lany.cz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RrR9poeHKn8" TargetMode="External"/><Relationship Id="rId2" Type="http://schemas.openxmlformats.org/officeDocument/2006/relationships/hyperlink" Target="https://www.youtube.com/watch?v=JcZOnFslPKY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youtube.com/watch?v=9RkX8WG6HS0" TargetMode="External"/><Relationship Id="rId4" Type="http://schemas.openxmlformats.org/officeDocument/2006/relationships/hyperlink" Target="https://www.youtube.com/watch?v=Pa2_oWshsRM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decko.ceskatelevize.cz/hudebni-perlicky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ho9rZjlsyYY" TargetMode="External"/><Relationship Id="rId2" Type="http://schemas.openxmlformats.org/officeDocument/2006/relationships/hyperlink" Target="https://www.youtube.com/watch?v=8Af372EQLck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decko.ceskatelevize.cz/hudebni-perlicky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90A183E-DD48-4CA4-BF71-5924A482675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>
                <a:latin typeface="Century Gothic" panose="020B0502020202020204" pitchFamily="34" charset="0"/>
              </a:rPr>
              <a:t>Kánon a fuga</a:t>
            </a:r>
            <a:br>
              <a:rPr lang="cs-CZ" dirty="0"/>
            </a:br>
            <a:endParaRPr lang="cs-CZ" dirty="0"/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0B1C7F35-9CE9-49B6-931A-70E04FFE745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cs-CZ" sz="4000" dirty="0">
                <a:latin typeface="Century Gothic" panose="020B0502020202020204" pitchFamily="34" charset="0"/>
              </a:rPr>
              <a:t>7. třída</a:t>
            </a:r>
          </a:p>
        </p:txBody>
      </p:sp>
    </p:spTree>
    <p:extLst>
      <p:ext uri="{BB962C8B-B14F-4D97-AF65-F5344CB8AC3E}">
        <p14:creationId xmlns:p14="http://schemas.microsoft.com/office/powerpoint/2010/main" val="411325851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4A9232A-29CB-4B3F-8A1F-244514EA27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>
                <a:latin typeface="Century Gothic" panose="020B0502020202020204" pitchFamily="34" charset="0"/>
              </a:rPr>
              <a:t>Dětství a mládí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15022E4-5B33-4E9D-813F-6F195929A6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>
                <a:latin typeface="Century Gothic" panose="020B0502020202020204" pitchFamily="34" charset="0"/>
              </a:rPr>
              <a:t>Johann Sebastian Bach se narodil jako čtvrtý syn dvorního  městského hudebníka Johanna </a:t>
            </a:r>
            <a:r>
              <a:rPr lang="cs-CZ" dirty="0" err="1">
                <a:latin typeface="Century Gothic" panose="020B0502020202020204" pitchFamily="34" charset="0"/>
              </a:rPr>
              <a:t>Ambrozia</a:t>
            </a:r>
            <a:r>
              <a:rPr lang="cs-CZ" dirty="0">
                <a:latin typeface="Century Gothic" panose="020B0502020202020204" pitchFamily="34" charset="0"/>
              </a:rPr>
              <a:t> Bacha, od něhož získal první poznatky o hudbě a základy hry na housle.</a:t>
            </a:r>
          </a:p>
          <a:p>
            <a:r>
              <a:rPr lang="cs-CZ" dirty="0">
                <a:latin typeface="Century Gothic" panose="020B0502020202020204" pitchFamily="34" charset="0"/>
              </a:rPr>
              <a:t>Hudební tradice rodiny byla dlouhodobá, jeho předkové byli hudebníky téměř po dvě století.</a:t>
            </a:r>
          </a:p>
          <a:p>
            <a:r>
              <a:rPr lang="cs-CZ" dirty="0">
                <a:latin typeface="Century Gothic" panose="020B0502020202020204" pitchFamily="34" charset="0"/>
              </a:rPr>
              <a:t>Rodiče mu brzy zemřeli, přestěhoval se ke staršímu bratrovi, který mu věnoval veškerou péči.</a:t>
            </a:r>
          </a:p>
        </p:txBody>
      </p:sp>
    </p:spTree>
    <p:extLst>
      <p:ext uri="{BB962C8B-B14F-4D97-AF65-F5344CB8AC3E}">
        <p14:creationId xmlns:p14="http://schemas.microsoft.com/office/powerpoint/2010/main" val="408911995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2EE9B65-2E88-4510-B1D2-202EFE4781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Hudební vzdělání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B3DD57A-35A4-439D-B614-7244798C11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Studoval na gymnáziu, učil se hudební teorii, hře na </a:t>
            </a:r>
            <a:r>
              <a:rPr lang="cs-CZ" dirty="0" err="1"/>
              <a:t>cemballo</a:t>
            </a:r>
            <a:r>
              <a:rPr lang="cs-CZ" dirty="0"/>
              <a:t>, housle a varhany.</a:t>
            </a:r>
          </a:p>
          <a:p>
            <a:r>
              <a:rPr lang="cs-CZ" dirty="0"/>
              <a:t>Bach měl mimořádný hudební talent.</a:t>
            </a:r>
          </a:p>
          <a:p>
            <a:r>
              <a:rPr lang="cs-CZ" dirty="0"/>
              <a:t>Byl považován za nejlepšího varhaníka.</a:t>
            </a:r>
          </a:p>
        </p:txBody>
      </p:sp>
      <p:pic>
        <p:nvPicPr>
          <p:cNvPr id="6" name="Obrázek 5">
            <a:extLst>
              <a:ext uri="{FF2B5EF4-FFF2-40B4-BE49-F238E27FC236}">
                <a16:creationId xmlns:a16="http://schemas.microsoft.com/office/drawing/2014/main" id="{35C1F808-295D-4ACB-B08C-7DDDA4E7437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68778" y="4062412"/>
            <a:ext cx="1793127" cy="2471527"/>
          </a:xfrm>
          <a:prstGeom prst="rect">
            <a:avLst/>
          </a:prstGeom>
        </p:spPr>
      </p:pic>
      <p:pic>
        <p:nvPicPr>
          <p:cNvPr id="8" name="Obrázek 7">
            <a:extLst>
              <a:ext uri="{FF2B5EF4-FFF2-40B4-BE49-F238E27FC236}">
                <a16:creationId xmlns:a16="http://schemas.microsoft.com/office/drawing/2014/main" id="{4384C6FC-732C-4F4B-825D-D72D86C3404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27662" y="4364725"/>
            <a:ext cx="723900" cy="1866900"/>
          </a:xfrm>
          <a:prstGeom prst="rect">
            <a:avLst/>
          </a:prstGeom>
        </p:spPr>
      </p:pic>
      <p:pic>
        <p:nvPicPr>
          <p:cNvPr id="1030" name="Picture 6" descr="Image result for varhany">
            <a:extLst>
              <a:ext uri="{FF2B5EF4-FFF2-40B4-BE49-F238E27FC236}">
                <a16:creationId xmlns:a16="http://schemas.microsoft.com/office/drawing/2014/main" id="{B71FF866-8754-4233-A187-0C9D258C96F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50372" y="3977351"/>
            <a:ext cx="1847850" cy="24669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1662102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2271D57-949A-4D75-9DAA-C3117B227A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>
                <a:latin typeface="Century Gothic" panose="020B0502020202020204" pitchFamily="34" charset="0"/>
              </a:rPr>
              <a:t>dílo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9D53155-94DC-4EC9-9BCD-F8A6C94A84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>
                <a:latin typeface="Century Gothic" panose="020B0502020202020204" pitchFamily="34" charset="0"/>
              </a:rPr>
              <a:t>Klavírní dílo :  Dobře temperovaný klavír</a:t>
            </a:r>
          </a:p>
          <a:p>
            <a:r>
              <a:rPr lang="cs-CZ" dirty="0">
                <a:latin typeface="Century Gothic" panose="020B0502020202020204" pitchFamily="34" charset="0"/>
              </a:rPr>
              <a:t>Vrcholné dílo – složil ke konci života. Cyklus skladeb zvaný - Umění Fugy.</a:t>
            </a:r>
          </a:p>
          <a:p>
            <a:pPr marL="0" indent="0" algn="ctr">
              <a:buNone/>
            </a:pPr>
            <a:r>
              <a:rPr lang="cs-CZ" dirty="0">
                <a:latin typeface="Century Gothic" panose="020B0502020202020204" pitchFamily="34" charset="0"/>
              </a:rPr>
              <a:t> </a:t>
            </a:r>
            <a:r>
              <a:rPr lang="cs-CZ" sz="1600" dirty="0">
                <a:latin typeface="Century Gothic" panose="020B0502020202020204" pitchFamily="34" charset="0"/>
                <a:hlinkClick r:id="rId2"/>
              </a:rPr>
              <a:t>https://www.youtube.com/watch?v=nPHIZw7HZq4https://www.youtube.com/watch?v=nPHIZw7HZq4</a:t>
            </a:r>
            <a:endParaRPr lang="cs-CZ" sz="1600" dirty="0">
              <a:latin typeface="Century Gothic" panose="020B0502020202020204" pitchFamily="34" charset="0"/>
            </a:endParaRPr>
          </a:p>
          <a:p>
            <a:pPr marL="0" indent="0" algn="ctr">
              <a:buNone/>
            </a:pPr>
            <a:endParaRPr lang="cs-CZ" dirty="0">
              <a:latin typeface="Century Gothic" panose="020B0502020202020204" pitchFamily="34" charset="0"/>
            </a:endParaRPr>
          </a:p>
          <a:p>
            <a:pPr marL="0" indent="0" algn="ctr">
              <a:buNone/>
            </a:pPr>
            <a:r>
              <a:rPr lang="cs-CZ" sz="1600" dirty="0">
                <a:latin typeface="Century Gothic" panose="020B0502020202020204" pitchFamily="34" charset="0"/>
                <a:hlinkClick r:id="rId3"/>
              </a:rPr>
              <a:t>https://www.youtube.com/watch?v=YZrdrRyVLBA</a:t>
            </a:r>
            <a:endParaRPr lang="cs-CZ" sz="1600" dirty="0">
              <a:latin typeface="Century Gothic" panose="020B0502020202020204" pitchFamily="34" charset="0"/>
            </a:endParaRPr>
          </a:p>
          <a:p>
            <a:pPr marL="0" indent="0" algn="ctr">
              <a:buNone/>
            </a:pPr>
            <a:endParaRPr lang="cs-CZ" sz="16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1234643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C5435DD-8076-4E04-8350-A8D1C7AB16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>
                <a:latin typeface="Century Gothic" panose="020B0502020202020204" pitchFamily="34" charset="0"/>
              </a:rPr>
              <a:t>Zajímavosti ze života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A79D437D-C3F3-4EEE-8456-FD1723EF29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>
                <a:latin typeface="Century Gothic" panose="020B0502020202020204" pitchFamily="34" charset="0"/>
              </a:rPr>
              <a:t>Johann Sebastian Bach byl velmi skromný člověk.</a:t>
            </a:r>
          </a:p>
          <a:p>
            <a:r>
              <a:rPr lang="cs-CZ" dirty="0">
                <a:latin typeface="Century Gothic" panose="020B0502020202020204" pitchFamily="34" charset="0"/>
              </a:rPr>
              <a:t>Jeho rodina byla početná. Ze dvou manželství (první manželka mu zemřela), měl dohromady 20 dětí. Některé byly mimořádně nadané, ale otcovy popularity nedosáhly.</a:t>
            </a:r>
          </a:p>
          <a:p>
            <a:r>
              <a:rPr lang="cs-CZ" dirty="0">
                <a:latin typeface="Century Gothic" panose="020B0502020202020204" pitchFamily="34" charset="0"/>
              </a:rPr>
              <a:t>Během života byl oceňován hlavně jako varhaník a improvizátor.</a:t>
            </a:r>
          </a:p>
          <a:p>
            <a:r>
              <a:rPr lang="cs-CZ" dirty="0">
                <a:latin typeface="Century Gothic" panose="020B0502020202020204" pitchFamily="34" charset="0"/>
              </a:rPr>
              <a:t>Jeho skladby byly složité a k docenění díla došlo až po jeho smrti v 19.století.</a:t>
            </a:r>
          </a:p>
        </p:txBody>
      </p:sp>
    </p:spTree>
    <p:extLst>
      <p:ext uri="{BB962C8B-B14F-4D97-AF65-F5344CB8AC3E}">
        <p14:creationId xmlns:p14="http://schemas.microsoft.com/office/powerpoint/2010/main" val="86768910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FC0FBFF-D3EC-411F-A867-DEC81AE841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závěr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F23C79D-F1E1-4030-BAE0-DC69ABB233C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Doufám, že jste pozorně poslouchali. </a:t>
            </a:r>
            <a:r>
              <a:rPr lang="cs-CZ" dirty="0">
                <a:sym typeface="Wingdings" panose="05000000000000000000" pitchFamily="2" charset="2"/>
              </a:rPr>
              <a:t></a:t>
            </a:r>
          </a:p>
          <a:p>
            <a:pPr marL="0" indent="0">
              <a:buNone/>
            </a:pPr>
            <a:endParaRPr lang="cs-CZ" dirty="0"/>
          </a:p>
          <a:p>
            <a:r>
              <a:rPr lang="cs-CZ" dirty="0"/>
              <a:t>Jako přílohu vám posílám malý kvíz k vyplnění.</a:t>
            </a:r>
          </a:p>
          <a:p>
            <a:pPr marL="0" indent="0">
              <a:buNone/>
            </a:pPr>
            <a:endParaRPr lang="cs-CZ" dirty="0"/>
          </a:p>
          <a:p>
            <a:r>
              <a:rPr lang="cs-CZ" dirty="0"/>
              <a:t>Vyplněný kvíz mi pošlete na e-mail : </a:t>
            </a:r>
            <a:r>
              <a:rPr lang="cs-CZ" dirty="0">
                <a:hlinkClick r:id="rId2"/>
              </a:rPr>
              <a:t>martina.rezacova@zs.lany.cz</a:t>
            </a:r>
            <a:endParaRPr lang="cs-CZ" dirty="0"/>
          </a:p>
          <a:p>
            <a:pPr marL="0" indent="0">
              <a:buNone/>
            </a:pPr>
            <a:r>
              <a:rPr lang="cs-CZ" dirty="0"/>
              <a:t>                Nejpozději do 3.4.2020</a:t>
            </a:r>
          </a:p>
          <a:p>
            <a:pPr marL="0" indent="0">
              <a:buNone/>
            </a:pPr>
            <a:r>
              <a:rPr lang="cs-CZ" dirty="0"/>
              <a:t>                                                            Hodně štěstí</a:t>
            </a:r>
            <a:r>
              <a:rPr lang="cs-CZ" dirty="0">
                <a:sym typeface="Wingdings" panose="05000000000000000000" pitchFamily="2" charset="2"/>
              </a:rPr>
              <a:t>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996107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FAE9FD5-ADE4-427D-A06E-7F5B70329C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0392" y="400482"/>
            <a:ext cx="9291215" cy="1049235"/>
          </a:xfrm>
        </p:spPr>
        <p:txBody>
          <a:bodyPr/>
          <a:lstStyle/>
          <a:p>
            <a:r>
              <a:rPr lang="cs-CZ" dirty="0">
                <a:latin typeface="Century Gothic" panose="020B0502020202020204" pitchFamily="34" charset="0"/>
              </a:rPr>
              <a:t>Kánon aneb „</a:t>
            </a:r>
            <a:r>
              <a:rPr lang="cs-CZ" dirty="0" err="1">
                <a:latin typeface="Century Gothic" panose="020B0502020202020204" pitchFamily="34" charset="0"/>
              </a:rPr>
              <a:t>bejvávalo</a:t>
            </a:r>
            <a:r>
              <a:rPr lang="cs-CZ" dirty="0">
                <a:latin typeface="Century Gothic" panose="020B0502020202020204" pitchFamily="34" charset="0"/>
              </a:rPr>
              <a:t>“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5567E6DF-C79C-4200-8CD7-B42A0B762B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4529" y="1449717"/>
            <a:ext cx="9937078" cy="4472618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cs-CZ" sz="3600" dirty="0"/>
          </a:p>
          <a:p>
            <a:pPr marL="0" indent="0" algn="ctr">
              <a:buNone/>
            </a:pPr>
            <a:r>
              <a:rPr lang="cs-CZ" sz="3600" dirty="0">
                <a:latin typeface="Century Gothic" panose="020B0502020202020204" pitchFamily="34" charset="0"/>
              </a:rPr>
              <a:t>nejjednodušší vícehlasá technika (přísná imitace), kdy druhý hlas opakuje přesně melodii prvního, ale s určitým zpožděním</a:t>
            </a:r>
          </a:p>
          <a:p>
            <a:pPr marL="0" indent="0">
              <a:buNone/>
            </a:pPr>
            <a:endParaRPr lang="cs-CZ" sz="1800" dirty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995059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E362882-DB69-429F-AB21-4938715393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cs-CZ" b="1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cs-CZ" b="1" dirty="0">
                <a:solidFill>
                  <a:schemeClr val="accent1">
                    <a:lumMod val="75000"/>
                  </a:schemeClr>
                </a:solidFill>
                <a:latin typeface="Century Gothic" panose="020B0502020202020204" pitchFamily="34" charset="0"/>
              </a:rPr>
              <a:t>Oblíbená hudební hra dětí celého světa</a:t>
            </a:r>
            <a:br>
              <a:rPr lang="cs-CZ" b="1" dirty="0">
                <a:solidFill>
                  <a:schemeClr val="accent1">
                    <a:lumMod val="75000"/>
                  </a:schemeClr>
                </a:solidFill>
                <a:latin typeface="Century Gothic" panose="020B0502020202020204" pitchFamily="34" charset="0"/>
              </a:rPr>
            </a:br>
            <a:endParaRPr lang="cs-CZ" dirty="0">
              <a:latin typeface="Century Gothic" panose="020B0502020202020204" pitchFamily="34" charset="0"/>
            </a:endParaRP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A75E0B15-6058-494A-ABCF-BA762E2D01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cs-CZ" sz="2300" b="1" dirty="0">
                <a:latin typeface="Century Gothic" panose="020B0502020202020204" pitchFamily="34" charset="0"/>
              </a:rPr>
              <a:t>V ČR (</a:t>
            </a:r>
            <a:r>
              <a:rPr lang="cs-CZ" sz="2300" b="1" dirty="0" err="1">
                <a:latin typeface="Century Gothic" panose="020B0502020202020204" pitchFamily="34" charset="0"/>
              </a:rPr>
              <a:t>Bejvávalo</a:t>
            </a:r>
            <a:r>
              <a:rPr lang="cs-CZ" sz="2300" b="1" dirty="0">
                <a:latin typeface="Century Gothic" panose="020B0502020202020204" pitchFamily="34" charset="0"/>
              </a:rPr>
              <a:t>, </a:t>
            </a:r>
            <a:r>
              <a:rPr lang="cs-CZ" sz="2300" b="1" dirty="0" err="1">
                <a:latin typeface="Century Gothic" panose="020B0502020202020204" pitchFamily="34" charset="0"/>
              </a:rPr>
              <a:t>Dú</a:t>
            </a:r>
            <a:r>
              <a:rPr lang="cs-CZ" sz="2300" b="1" dirty="0">
                <a:latin typeface="Century Gothic" panose="020B0502020202020204" pitchFamily="34" charset="0"/>
              </a:rPr>
              <a:t> Valaši </a:t>
            </a:r>
            <a:r>
              <a:rPr lang="cs-CZ" sz="2300" b="1" dirty="0" err="1">
                <a:latin typeface="Century Gothic" panose="020B0502020202020204" pitchFamily="34" charset="0"/>
              </a:rPr>
              <a:t>dú</a:t>
            </a:r>
            <a:r>
              <a:rPr lang="cs-CZ" sz="2300" b="1" dirty="0">
                <a:latin typeface="Century Gothic" panose="020B0502020202020204" pitchFamily="34" charset="0"/>
              </a:rPr>
              <a:t>, Vyletěla holubička, Bratře Kubo, Červená se line záře)</a:t>
            </a:r>
          </a:p>
          <a:p>
            <a:pPr marL="0" indent="0">
              <a:buNone/>
            </a:pPr>
            <a:r>
              <a:rPr lang="cs-CZ" dirty="0">
                <a:latin typeface="Century Gothic" panose="020B0502020202020204" pitchFamily="34" charset="0"/>
              </a:rPr>
              <a:t>              </a:t>
            </a:r>
          </a:p>
          <a:p>
            <a:pPr marL="0" indent="0">
              <a:buNone/>
            </a:pPr>
            <a:r>
              <a:rPr lang="cs-CZ" dirty="0">
                <a:latin typeface="Century Gothic" panose="020B0502020202020204" pitchFamily="34" charset="0"/>
              </a:rPr>
              <a:t>                  </a:t>
            </a:r>
            <a:r>
              <a:rPr lang="cs-CZ" sz="1700" dirty="0">
                <a:latin typeface="Century Gothic" panose="020B0502020202020204" pitchFamily="34" charset="0"/>
                <a:hlinkClick r:id="rId2"/>
              </a:rPr>
              <a:t>https://www.youtube.com/watch?v=JcZOnFslPKY</a:t>
            </a:r>
            <a:endParaRPr lang="cs-CZ" sz="1700" dirty="0">
              <a:latin typeface="Century Gothic" panose="020B0502020202020204" pitchFamily="34" charset="0"/>
            </a:endParaRPr>
          </a:p>
          <a:p>
            <a:pPr marL="0" indent="0">
              <a:buNone/>
            </a:pPr>
            <a:r>
              <a:rPr lang="cs-CZ" sz="1700" dirty="0">
                <a:latin typeface="Century Gothic" panose="020B0502020202020204" pitchFamily="34" charset="0"/>
              </a:rPr>
              <a:t>                  </a:t>
            </a:r>
            <a:r>
              <a:rPr lang="cs-CZ" sz="1700" dirty="0">
                <a:latin typeface="Century Gothic" panose="020B0502020202020204" pitchFamily="34" charset="0"/>
                <a:hlinkClick r:id="rId3"/>
              </a:rPr>
              <a:t>https://www.youtube.com/watch?v=RrR9poeHKn8</a:t>
            </a:r>
            <a:endParaRPr lang="cs-CZ" sz="1700" dirty="0">
              <a:latin typeface="Century Gothic" panose="020B0502020202020204" pitchFamily="34" charset="0"/>
            </a:endParaRPr>
          </a:p>
          <a:p>
            <a:pPr marL="0" indent="0">
              <a:buNone/>
            </a:pPr>
            <a:endParaRPr lang="cs-CZ" dirty="0">
              <a:latin typeface="Century Gothic" panose="020B0502020202020204" pitchFamily="34" charset="0"/>
            </a:endParaRPr>
          </a:p>
          <a:p>
            <a:r>
              <a:rPr lang="cs-CZ" dirty="0">
                <a:latin typeface="Century Gothic" panose="020B0502020202020204" pitchFamily="34" charset="0"/>
              </a:rPr>
              <a:t> </a:t>
            </a:r>
            <a:r>
              <a:rPr lang="cs-CZ" sz="2300" b="1" dirty="0">
                <a:latin typeface="Century Gothic" panose="020B0502020202020204" pitchFamily="34" charset="0"/>
              </a:rPr>
              <a:t>Francie (</a:t>
            </a:r>
            <a:r>
              <a:rPr lang="cs-CZ" sz="2300" b="1" dirty="0" err="1">
                <a:latin typeface="Century Gothic" panose="020B0502020202020204" pitchFamily="34" charset="0"/>
              </a:rPr>
              <a:t>Frére</a:t>
            </a:r>
            <a:r>
              <a:rPr lang="cs-CZ" sz="2300" b="1" dirty="0">
                <a:latin typeface="Century Gothic" panose="020B0502020202020204" pitchFamily="34" charset="0"/>
              </a:rPr>
              <a:t> Jacques, </a:t>
            </a:r>
            <a:r>
              <a:rPr lang="cs-CZ" sz="2300" b="1" dirty="0" err="1">
                <a:latin typeface="Century Gothic" panose="020B0502020202020204" pitchFamily="34" charset="0"/>
              </a:rPr>
              <a:t>Entendez</a:t>
            </a:r>
            <a:r>
              <a:rPr lang="cs-CZ" sz="2300" b="1" dirty="0">
                <a:latin typeface="Century Gothic" panose="020B0502020202020204" pitchFamily="34" charset="0"/>
              </a:rPr>
              <a:t> –vous les carillon)</a:t>
            </a:r>
          </a:p>
          <a:p>
            <a:pPr marL="0" indent="0">
              <a:buNone/>
            </a:pPr>
            <a:r>
              <a:rPr lang="cs-CZ" sz="1700" dirty="0">
                <a:latin typeface="Century Gothic" panose="020B0502020202020204" pitchFamily="34" charset="0"/>
              </a:rPr>
              <a:t>             </a:t>
            </a:r>
            <a:r>
              <a:rPr lang="cs-CZ" sz="1700" dirty="0">
                <a:latin typeface="Century Gothic" panose="020B0502020202020204" pitchFamily="34" charset="0"/>
                <a:hlinkClick r:id="rId4"/>
              </a:rPr>
              <a:t>https://www.youtube.com/watch?v=Pa2_oWshsRM</a:t>
            </a:r>
            <a:endParaRPr lang="cs-CZ" sz="1700" dirty="0">
              <a:latin typeface="Century Gothic" panose="020B0502020202020204" pitchFamily="34" charset="0"/>
            </a:endParaRPr>
          </a:p>
          <a:p>
            <a:pPr marL="0" indent="0">
              <a:buNone/>
            </a:pPr>
            <a:endParaRPr lang="cs-CZ" dirty="0">
              <a:latin typeface="Century Gothic" panose="020B0502020202020204" pitchFamily="34" charset="0"/>
            </a:endParaRPr>
          </a:p>
          <a:p>
            <a:r>
              <a:rPr lang="cs-CZ" dirty="0">
                <a:latin typeface="Century Gothic" panose="020B0502020202020204" pitchFamily="34" charset="0"/>
              </a:rPr>
              <a:t>  </a:t>
            </a:r>
            <a:r>
              <a:rPr lang="cs-CZ" sz="2300" b="1" dirty="0">
                <a:latin typeface="Century Gothic" panose="020B0502020202020204" pitchFamily="34" charset="0"/>
              </a:rPr>
              <a:t>Anglie (</a:t>
            </a:r>
            <a:r>
              <a:rPr lang="cs-CZ" sz="2300" b="1" dirty="0" err="1">
                <a:latin typeface="Century Gothic" panose="020B0502020202020204" pitchFamily="34" charset="0"/>
              </a:rPr>
              <a:t>London‘s</a:t>
            </a:r>
            <a:r>
              <a:rPr lang="cs-CZ" sz="2300" b="1" dirty="0">
                <a:latin typeface="Century Gothic" panose="020B0502020202020204" pitchFamily="34" charset="0"/>
              </a:rPr>
              <a:t> </a:t>
            </a:r>
            <a:r>
              <a:rPr lang="cs-CZ" sz="2300" b="1" dirty="0" err="1">
                <a:latin typeface="Century Gothic" panose="020B0502020202020204" pitchFamily="34" charset="0"/>
              </a:rPr>
              <a:t>Burning</a:t>
            </a:r>
            <a:r>
              <a:rPr lang="cs-CZ" sz="2300" b="1" dirty="0">
                <a:latin typeface="Century Gothic" panose="020B0502020202020204" pitchFamily="34" charset="0"/>
              </a:rPr>
              <a:t>)</a:t>
            </a:r>
          </a:p>
          <a:p>
            <a:pPr marL="0" indent="0">
              <a:buNone/>
            </a:pPr>
            <a:r>
              <a:rPr lang="cs-CZ" sz="1700" dirty="0">
                <a:latin typeface="Century Gothic" panose="020B0502020202020204" pitchFamily="34" charset="0"/>
                <a:hlinkClick r:id="rId5"/>
              </a:rPr>
              <a:t>https://www.youtube.com/watch?v=9RkX8WG6HS0</a:t>
            </a:r>
            <a:endParaRPr lang="cs-CZ" sz="1700" dirty="0">
              <a:latin typeface="Century Gothic" panose="020B0502020202020204" pitchFamily="34" charset="0"/>
            </a:endParaRP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569540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599CC95-3FFA-48F9-94D1-1AAB62A249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>
                <a:latin typeface="Century Gothic" panose="020B0502020202020204" pitchFamily="34" charset="0"/>
              </a:rPr>
              <a:t>Zlatá éra kánonů</a:t>
            </a:r>
          </a:p>
        </p:txBody>
      </p:sp>
      <p:sp>
        <p:nvSpPr>
          <p:cNvPr id="7" name="Zástupný obsah 6">
            <a:extLst>
              <a:ext uri="{FF2B5EF4-FFF2-40B4-BE49-F238E27FC236}">
                <a16:creationId xmlns:a16="http://schemas.microsoft.com/office/drawing/2014/main" id="{476A5940-5CE5-4066-9BA8-7B7A88408F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>
                <a:latin typeface="Century Gothic" panose="020B0502020202020204" pitchFamily="34" charset="0"/>
              </a:rPr>
              <a:t>V období renesance skladatelé s oblibou vytvářeli kánony s různými pravidly</a:t>
            </a:r>
          </a:p>
          <a:p>
            <a:pPr marL="0" indent="0">
              <a:buNone/>
            </a:pPr>
            <a:r>
              <a:rPr lang="cs-CZ" dirty="0">
                <a:latin typeface="Century Gothic" panose="020B0502020202020204" pitchFamily="34" charset="0"/>
              </a:rPr>
              <a:t>         -  </a:t>
            </a:r>
            <a:r>
              <a:rPr lang="cs-CZ" b="1" i="1" dirty="0">
                <a:latin typeface="Century Gothic" panose="020B0502020202020204" pitchFamily="34" charset="0"/>
              </a:rPr>
              <a:t>zrcadlový kánon </a:t>
            </a:r>
            <a:r>
              <a:rPr lang="cs-CZ" dirty="0">
                <a:latin typeface="Century Gothic" panose="020B0502020202020204" pitchFamily="34" charset="0"/>
              </a:rPr>
              <a:t>(druhý zpěvák zpíval noty ze zrcadla)</a:t>
            </a:r>
          </a:p>
          <a:p>
            <a:pPr marL="0" indent="0">
              <a:buNone/>
            </a:pPr>
            <a:r>
              <a:rPr lang="cs-CZ" dirty="0">
                <a:latin typeface="Century Gothic" panose="020B0502020202020204" pitchFamily="34" charset="0"/>
              </a:rPr>
              <a:t>         - </a:t>
            </a:r>
            <a:r>
              <a:rPr lang="cs-CZ" b="1" i="1" dirty="0">
                <a:latin typeface="Century Gothic" panose="020B0502020202020204" pitchFamily="34" charset="0"/>
              </a:rPr>
              <a:t>račí kánon </a:t>
            </a:r>
            <a:r>
              <a:rPr lang="cs-CZ" dirty="0">
                <a:latin typeface="Century Gothic" panose="020B0502020202020204" pitchFamily="34" charset="0"/>
              </a:rPr>
              <a:t>(druhý zpěvák zpíval noty od konce)</a:t>
            </a:r>
          </a:p>
          <a:p>
            <a:pPr marL="0" indent="0">
              <a:buNone/>
            </a:pPr>
            <a:r>
              <a:rPr lang="cs-CZ" dirty="0">
                <a:latin typeface="Century Gothic" panose="020B0502020202020204" pitchFamily="34" charset="0"/>
              </a:rPr>
              <a:t>        - </a:t>
            </a:r>
            <a:r>
              <a:rPr lang="cs-CZ" b="1" i="1" dirty="0">
                <a:latin typeface="Century Gothic" panose="020B0502020202020204" pitchFamily="34" charset="0"/>
              </a:rPr>
              <a:t>stolní kánon </a:t>
            </a:r>
            <a:r>
              <a:rPr lang="cs-CZ" dirty="0">
                <a:latin typeface="Century Gothic" panose="020B0502020202020204" pitchFamily="34" charset="0"/>
              </a:rPr>
              <a:t>(druhý zpěvák zpíval stejnou řádku, ale díval se na ni z </a:t>
            </a:r>
          </a:p>
          <a:p>
            <a:pPr marL="0" indent="0">
              <a:buNone/>
            </a:pPr>
            <a:r>
              <a:rPr lang="cs-CZ" dirty="0">
                <a:latin typeface="Century Gothic" panose="020B0502020202020204" pitchFamily="34" charset="0"/>
              </a:rPr>
              <a:t>          opačné strany)</a:t>
            </a:r>
          </a:p>
          <a:p>
            <a:pPr marL="0" indent="0">
              <a:buNone/>
            </a:pPr>
            <a:r>
              <a:rPr lang="cs-CZ" dirty="0">
                <a:latin typeface="Century Gothic" panose="020B0502020202020204" pitchFamily="34" charset="0"/>
              </a:rPr>
              <a:t>       </a:t>
            </a:r>
            <a:r>
              <a:rPr lang="cs-CZ" b="1" i="1" dirty="0">
                <a:latin typeface="Century Gothic" panose="020B0502020202020204" pitchFamily="34" charset="0"/>
              </a:rPr>
              <a:t>- hádankový kánon </a:t>
            </a:r>
            <a:r>
              <a:rPr lang="cs-CZ" dirty="0">
                <a:latin typeface="Century Gothic" panose="020B0502020202020204" pitchFamily="34" charset="0"/>
              </a:rPr>
              <a:t>(zpěváci museli správné pravidlo sami uhodnout)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2859154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01C7D0D-7AB7-48D6-93F8-C7A0C53B9E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>
                <a:latin typeface="Century Gothic" panose="020B0502020202020204" pitchFamily="34" charset="0"/>
              </a:rPr>
              <a:t>ukázka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370E7B44-23E5-4958-9226-B8B7AF561A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endParaRPr lang="cs-CZ" dirty="0">
              <a:latin typeface="Century Gothic" panose="020B0502020202020204" pitchFamily="34" charset="0"/>
              <a:hlinkClick r:id="rId2"/>
            </a:endParaRPr>
          </a:p>
          <a:p>
            <a:pPr algn="ctr"/>
            <a:endParaRPr lang="cs-CZ" dirty="0">
              <a:latin typeface="Century Gothic" panose="020B0502020202020204" pitchFamily="34" charset="0"/>
              <a:hlinkClick r:id="rId2"/>
            </a:endParaRPr>
          </a:p>
          <a:p>
            <a:pPr algn="ctr"/>
            <a:r>
              <a:rPr lang="cs-CZ" dirty="0">
                <a:latin typeface="Century Gothic" panose="020B0502020202020204" pitchFamily="34" charset="0"/>
                <a:hlinkClick r:id="rId2"/>
              </a:rPr>
              <a:t>https://decko.ceskatelevize.cz/hudebni-perlicky</a:t>
            </a:r>
            <a:endParaRPr lang="cs-CZ" dirty="0">
              <a:latin typeface="Century Gothic" panose="020B0502020202020204" pitchFamily="34" charset="0"/>
            </a:endParaRPr>
          </a:p>
          <a:p>
            <a:pPr algn="ctr"/>
            <a:endParaRPr lang="cs-CZ" dirty="0">
              <a:latin typeface="Century Gothic" panose="020B0502020202020204" pitchFamily="34" charset="0"/>
            </a:endParaRPr>
          </a:p>
          <a:p>
            <a:pPr algn="ctr"/>
            <a:r>
              <a:rPr lang="cs-CZ" dirty="0">
                <a:latin typeface="Century Gothic" panose="020B0502020202020204" pitchFamily="34" charset="0"/>
              </a:rPr>
              <a:t>Vyzkoušej si kvíz číslo 12</a:t>
            </a:r>
          </a:p>
        </p:txBody>
      </p:sp>
    </p:spTree>
    <p:extLst>
      <p:ext uri="{BB962C8B-B14F-4D97-AF65-F5344CB8AC3E}">
        <p14:creationId xmlns:p14="http://schemas.microsoft.com/office/powerpoint/2010/main" val="30981031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2A9B285-C656-4D4F-BC9E-770F0E6995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>
                <a:latin typeface="Century Gothic" panose="020B0502020202020204" pitchFamily="34" charset="0"/>
              </a:rPr>
              <a:t>Jiné vícehlasé hudební hry</a:t>
            </a:r>
          </a:p>
        </p:txBody>
      </p:sp>
      <p:sp>
        <p:nvSpPr>
          <p:cNvPr id="5" name="TextovéPole 4">
            <a:extLst>
              <a:ext uri="{FF2B5EF4-FFF2-40B4-BE49-F238E27FC236}">
                <a16:creationId xmlns:a16="http://schemas.microsoft.com/office/drawing/2014/main" id="{B642BC26-E8CF-4FFA-BFFC-752B1A4932B3}"/>
              </a:ext>
            </a:extLst>
          </p:cNvPr>
          <p:cNvSpPr txBox="1"/>
          <p:nvPr/>
        </p:nvSpPr>
        <p:spPr>
          <a:xfrm>
            <a:off x="3246110" y="2305655"/>
            <a:ext cx="6068012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>
                <a:latin typeface="Century Gothic" panose="020B0502020202020204" pitchFamily="34" charset="0"/>
              </a:rPr>
              <a:t>velmi oblíbené je současný zpěv více písní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dirty="0">
              <a:latin typeface="Century Gothic" panose="020B0502020202020204" pitchFamily="34" charset="0"/>
            </a:endParaRPr>
          </a:p>
          <a:p>
            <a:r>
              <a:rPr lang="cs-CZ" dirty="0">
                <a:latin typeface="Century Gothic" panose="020B0502020202020204" pitchFamily="34" charset="0"/>
              </a:rPr>
              <a:t>           - Já do lesa nepojedu</a:t>
            </a:r>
          </a:p>
          <a:p>
            <a:r>
              <a:rPr lang="cs-CZ" dirty="0">
                <a:latin typeface="Century Gothic" panose="020B0502020202020204" pitchFamily="34" charset="0"/>
              </a:rPr>
              <a:t>           - Jede, jede, poštovský panáček</a:t>
            </a:r>
          </a:p>
          <a:p>
            <a:r>
              <a:rPr lang="cs-CZ" dirty="0">
                <a:latin typeface="Century Gothic" panose="020B0502020202020204" pitchFamily="34" charset="0"/>
              </a:rPr>
              <a:t>           - Neviděli jste tu mou panenku</a:t>
            </a:r>
          </a:p>
          <a:p>
            <a:r>
              <a:rPr lang="cs-CZ" dirty="0">
                <a:latin typeface="Century Gothic" panose="020B0502020202020204" pitchFamily="34" charset="0"/>
              </a:rPr>
              <a:t>           - Kudy, kudy, kudy cestička</a:t>
            </a:r>
          </a:p>
          <a:p>
            <a:endParaRPr lang="cs-CZ" dirty="0">
              <a:latin typeface="Century Gothic" panose="020B0502020202020204" pitchFamily="34" charset="0"/>
            </a:endParaRPr>
          </a:p>
          <a:p>
            <a:r>
              <a:rPr lang="cs-CZ" dirty="0">
                <a:latin typeface="Century Gothic" panose="020B0502020202020204" pitchFamily="34" charset="0"/>
              </a:rPr>
              <a:t>https://www.youtube.com/watch?v=HLT6w3gMtwU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654825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62071B4-9E00-46C6-82FD-1535285905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>
                <a:latin typeface="Century Gothic" panose="020B0502020202020204" pitchFamily="34" charset="0"/>
              </a:rPr>
              <a:t>Fuga – mistrovská vícehlasá skladba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3FFE16EB-79C8-4716-B7A0-2791A11169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>
                <a:latin typeface="Century Gothic" panose="020B0502020202020204" pitchFamily="34" charset="0"/>
              </a:rPr>
              <a:t>Pravidla Fugy jsou mnohem složitější než je tomu u kánonu, začíná však podobně – nástupem jednotlivých hlasů.</a:t>
            </a:r>
          </a:p>
          <a:p>
            <a:r>
              <a:rPr lang="cs-CZ" dirty="0">
                <a:latin typeface="Century Gothic" panose="020B0502020202020204" pitchFamily="34" charset="0"/>
              </a:rPr>
              <a:t>Vrcholným mistrem fugy byl Johann Sebastian Bach. Napsal dokonce rozsáhlý cyklus Umění Fugy.</a:t>
            </a:r>
          </a:p>
          <a:p>
            <a:r>
              <a:rPr lang="cs-CZ" dirty="0">
                <a:latin typeface="Century Gothic" panose="020B0502020202020204" pitchFamily="34" charset="0"/>
              </a:rPr>
              <a:t>Fuga se však vyskytuje i u novějších skladatelů např. u Bedřicha Smetany, Vítězslava Nováka.</a:t>
            </a:r>
          </a:p>
          <a:p>
            <a:r>
              <a:rPr lang="cs-CZ" dirty="0">
                <a:latin typeface="Century Gothic" panose="020B0502020202020204" pitchFamily="34" charset="0"/>
              </a:rPr>
              <a:t>Velkolepě zní fuga na královský nástroj – varhany.</a:t>
            </a:r>
          </a:p>
        </p:txBody>
      </p:sp>
    </p:spTree>
    <p:extLst>
      <p:ext uri="{BB962C8B-B14F-4D97-AF65-F5344CB8AC3E}">
        <p14:creationId xmlns:p14="http://schemas.microsoft.com/office/powerpoint/2010/main" val="37599898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919C93A-3075-42C5-92B3-DDCCC27A3F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latin typeface="Century Gothic" panose="020B0502020202020204" pitchFamily="34" charset="0"/>
              </a:rPr>
              <a:t>Ukázky 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6F820FF-123B-4C68-8F57-4D3D1312FD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cs-CZ" b="1" dirty="0">
                <a:latin typeface="Century Gothic" panose="020B0502020202020204" pitchFamily="34" charset="0"/>
              </a:rPr>
              <a:t>Johann </a:t>
            </a:r>
            <a:r>
              <a:rPr lang="cs-CZ" b="1" dirty="0" err="1">
                <a:latin typeface="Century Gothic" panose="020B0502020202020204" pitchFamily="34" charset="0"/>
              </a:rPr>
              <a:t>Pachelbel</a:t>
            </a:r>
            <a:r>
              <a:rPr lang="cs-CZ" b="1" dirty="0">
                <a:latin typeface="Century Gothic" panose="020B0502020202020204" pitchFamily="34" charset="0"/>
              </a:rPr>
              <a:t>  - Tříhlasý kánon D dur</a:t>
            </a:r>
          </a:p>
          <a:p>
            <a:pPr marL="0" indent="0" algn="ctr">
              <a:buNone/>
            </a:pPr>
            <a:endParaRPr lang="cs-CZ" dirty="0">
              <a:hlinkClick r:id="rId2"/>
            </a:endParaRPr>
          </a:p>
          <a:p>
            <a:pPr marL="0" indent="0" algn="ctr">
              <a:buNone/>
            </a:pPr>
            <a:r>
              <a:rPr lang="cs-CZ" dirty="0">
                <a:hlinkClick r:id="rId2"/>
              </a:rPr>
              <a:t>https://www.youtube.com/watch?v=8Af372EQLck</a:t>
            </a:r>
            <a:r>
              <a:rPr lang="cs-CZ" dirty="0"/>
              <a:t> </a:t>
            </a:r>
          </a:p>
          <a:p>
            <a:pPr marL="0" indent="0" algn="ctr">
              <a:buNone/>
            </a:pPr>
            <a:endParaRPr lang="cs-CZ" dirty="0"/>
          </a:p>
          <a:p>
            <a:pPr algn="ctr"/>
            <a:r>
              <a:rPr lang="cs-CZ" b="1" dirty="0"/>
              <a:t>Johann Sebastian Bach - </a:t>
            </a:r>
            <a:r>
              <a:rPr lang="it-IT" b="1" dirty="0"/>
              <a:t>Toccata </a:t>
            </a:r>
            <a:r>
              <a:rPr lang="cs-CZ" b="1" dirty="0"/>
              <a:t>a fuga d-moll</a:t>
            </a:r>
          </a:p>
          <a:p>
            <a:pPr marL="0" indent="0" algn="ctr">
              <a:buNone/>
            </a:pPr>
            <a:r>
              <a:rPr lang="it-IT" dirty="0">
                <a:hlinkClick r:id="rId3"/>
              </a:rPr>
              <a:t>https://www.youtube.com/watch?v=ho9rZjlsyYY</a:t>
            </a:r>
            <a:endParaRPr lang="cs-CZ" dirty="0"/>
          </a:p>
          <a:p>
            <a:pPr marL="0" indent="0">
              <a:buNone/>
            </a:pPr>
            <a:r>
              <a:rPr lang="cs-CZ" dirty="0"/>
              <a:t>                     (mohli jste slyšet na varhaním koncertě v Novém Strašecí)</a:t>
            </a:r>
            <a:endParaRPr lang="it-IT" dirty="0"/>
          </a:p>
          <a:p>
            <a:endParaRPr lang="cs-CZ" dirty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2386735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828D425-AE95-438E-A48F-AC76322E2B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>
                <a:latin typeface="Century Gothic" panose="020B0502020202020204" pitchFamily="34" charset="0"/>
              </a:rPr>
              <a:t>Johann Sebastian </a:t>
            </a:r>
            <a:r>
              <a:rPr lang="cs-CZ" b="1" dirty="0" err="1">
                <a:latin typeface="Century Gothic" panose="020B0502020202020204" pitchFamily="34" charset="0"/>
              </a:rPr>
              <a:t>bach</a:t>
            </a:r>
            <a:endParaRPr lang="cs-CZ" b="1" dirty="0">
              <a:latin typeface="Century Gothic" panose="020B0502020202020204" pitchFamily="34" charset="0"/>
            </a:endParaRP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9393D57-4ADE-4764-85D9-E9381C54E7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/>
          </a:p>
          <a:p>
            <a:endParaRPr lang="cs-CZ" dirty="0"/>
          </a:p>
          <a:p>
            <a:pPr algn="ctr"/>
            <a:r>
              <a:rPr lang="cs-CZ" dirty="0">
                <a:hlinkClick r:id="rId2"/>
              </a:rPr>
              <a:t>https://decko.ceskatelevize.cz/hudebni-perlicky</a:t>
            </a:r>
            <a:endParaRPr lang="cs-CZ" dirty="0"/>
          </a:p>
          <a:p>
            <a:pPr algn="ctr"/>
            <a:endParaRPr lang="cs-CZ" dirty="0"/>
          </a:p>
          <a:p>
            <a:pPr algn="ctr"/>
            <a:r>
              <a:rPr lang="cs-CZ" dirty="0"/>
              <a:t>Podívejte se na krátké video.</a:t>
            </a:r>
          </a:p>
          <a:p>
            <a:pPr algn="ctr"/>
            <a:r>
              <a:rPr lang="cs-CZ" dirty="0"/>
              <a:t>Vyzkoušej si kvíz číslo 8.</a:t>
            </a:r>
          </a:p>
        </p:txBody>
      </p:sp>
    </p:spTree>
    <p:extLst>
      <p:ext uri="{BB962C8B-B14F-4D97-AF65-F5344CB8AC3E}">
        <p14:creationId xmlns:p14="http://schemas.microsoft.com/office/powerpoint/2010/main" val="3429124942"/>
      </p:ext>
    </p:extLst>
  </p:cSld>
  <p:clrMapOvr>
    <a:masterClrMapping/>
  </p:clrMapOvr>
</p:sld>
</file>

<file path=ppt/theme/theme1.xml><?xml version="1.0" encoding="utf-8"?>
<a:theme xmlns:a="http://schemas.openxmlformats.org/drawingml/2006/main" name="Galerie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9D5"/>
      </a:lt2>
      <a:accent1>
        <a:srgbClr val="FB8C29"/>
      </a:accent1>
      <a:accent2>
        <a:srgbClr val="F2C351"/>
      </a:accent2>
      <a:accent3>
        <a:srgbClr val="D0CBA5"/>
      </a:accent3>
      <a:accent4>
        <a:srgbClr val="A2C476"/>
      </a:accent4>
      <a:accent5>
        <a:srgbClr val="57C293"/>
      </a:accent5>
      <a:accent6>
        <a:srgbClr val="06BFDE"/>
      </a:accent6>
      <a:hlink>
        <a:srgbClr val="FBAE29"/>
      </a:hlink>
      <a:folHlink>
        <a:srgbClr val="EDC47E"/>
      </a:folHlink>
    </a:clrScheme>
    <a:fontScheme name="Gallery">
      <a:majorFont>
        <a:latin typeface="Rockwell" panose="020606030202050204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BB5F5D82-B5E9-469E-A815-C655ED4AF243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TM10001114[[fn=Galerie]]</Template>
  <TotalTime>75</TotalTime>
  <Words>684</Words>
  <Application>Microsoft Office PowerPoint</Application>
  <PresentationFormat>Širokoúhlá obrazovka</PresentationFormat>
  <Paragraphs>85</Paragraphs>
  <Slides>14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14</vt:i4>
      </vt:variant>
    </vt:vector>
  </HeadingPairs>
  <TitlesOfParts>
    <vt:vector size="18" baseType="lpstr">
      <vt:lpstr>Arial</vt:lpstr>
      <vt:lpstr>Century Gothic</vt:lpstr>
      <vt:lpstr>Rockwell</vt:lpstr>
      <vt:lpstr>Galerie</vt:lpstr>
      <vt:lpstr>Kánon a fuga </vt:lpstr>
      <vt:lpstr>Kánon aneb „bejvávalo“</vt:lpstr>
      <vt:lpstr> Oblíbená hudební hra dětí celého světa </vt:lpstr>
      <vt:lpstr>Zlatá éra kánonů</vt:lpstr>
      <vt:lpstr>ukázka</vt:lpstr>
      <vt:lpstr>Jiné vícehlasé hudební hry</vt:lpstr>
      <vt:lpstr>Fuga – mistrovská vícehlasá skladba</vt:lpstr>
      <vt:lpstr>Ukázky </vt:lpstr>
      <vt:lpstr>Johann Sebastian bach</vt:lpstr>
      <vt:lpstr>Dětství a mládí</vt:lpstr>
      <vt:lpstr>Hudební vzdělání</vt:lpstr>
      <vt:lpstr>dílo</vt:lpstr>
      <vt:lpstr>Zajímavosti ze života</vt:lpstr>
      <vt:lpstr>závěr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Kánon a fuga</dc:title>
  <dc:creator>rezac</dc:creator>
  <cp:lastModifiedBy>rezac</cp:lastModifiedBy>
  <cp:revision>13</cp:revision>
  <dcterms:created xsi:type="dcterms:W3CDTF">2020-03-21T16:20:53Z</dcterms:created>
  <dcterms:modified xsi:type="dcterms:W3CDTF">2020-03-21T17:36:28Z</dcterms:modified>
</cp:coreProperties>
</file>