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JFMBv4Ibo" TargetMode="External"/><Relationship Id="rId2" Type="http://schemas.openxmlformats.org/officeDocument/2006/relationships/hyperlink" Target="https://www.youtube.com/watch?v=--F-wezTC7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ZoMhqF_lk" TargetMode="External"/><Relationship Id="rId2" Type="http://schemas.openxmlformats.org/officeDocument/2006/relationships/hyperlink" Target="https://www.youtube.com/watch?v=DIZDxaF511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I2OukEOPf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lskCac9wS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AvUKldN0_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Tku8ceGJ4d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K8-IrXDAm8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NCzWhqrOYo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Y9UVkdly5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04E7E-1B0D-4CEF-BB42-80437639F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renesance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1CED55-68DC-4F4B-8E0A-B6367245A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8. třída</a:t>
            </a:r>
          </a:p>
        </p:txBody>
      </p:sp>
    </p:spTree>
    <p:extLst>
      <p:ext uri="{BB962C8B-B14F-4D97-AF65-F5344CB8AC3E}">
        <p14:creationId xmlns:p14="http://schemas.microsoft.com/office/powerpoint/2010/main" val="209483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2651F-647A-4342-B7C5-73FB3BBF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Hudební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5398A-4086-4773-B863-8A93E498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Využívané hudební formy v období renesance jsou nadále především mše, ale také moteto (tj. obvykle duchovní vícehlasá skladba), madrigal (světská vokální hudba, 4 –6 hlasů) či </a:t>
            </a:r>
            <a:r>
              <a:rPr lang="cs-CZ" dirty="0" err="1"/>
              <a:t>chanson</a:t>
            </a:r>
            <a:r>
              <a:rPr lang="cs-CZ" dirty="0"/>
              <a:t>/šanzon/ (světská píseň, francouzský humorný, až satirický text).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Moteto - </a:t>
            </a:r>
            <a:r>
              <a:rPr lang="cs-CZ" dirty="0">
                <a:hlinkClick r:id="rId2"/>
              </a:rPr>
              <a:t>https://www.youtube.com/watch?v=--F-wezTC7Y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https://www.youtube.com/watch?v=MxJFMBv4Ibo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56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36BF0-6A88-438D-BEB7-E3E6D61F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Madrigal  - </a:t>
            </a:r>
            <a:r>
              <a:rPr lang="cs-CZ" dirty="0">
                <a:hlinkClick r:id="rId2"/>
              </a:rPr>
              <a:t>https://www.youtube.com/watch?v=DIZDxaF511I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Chanson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https://www.youtube.com/watch?v=kyZoMhqF_lk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57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35D53-5088-4AE5-8A69-5EE46030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Century Gothic" panose="020B0502020202020204" pitchFamily="34" charset="0"/>
              </a:rPr>
              <a:t>Zajímavé jsou také techniky využívané při skládání hudby. Např. techniku imitace (tj. zpožděné opakování hudebního motivu v jiném hlase) nacházíme v kánonu (u nás jsou v současnosti známé např. Červená se, line záře nebo </a:t>
            </a:r>
            <a:r>
              <a:rPr lang="cs-CZ" sz="2400" dirty="0" err="1">
                <a:latin typeface="Century Gothic" panose="020B0502020202020204" pitchFamily="34" charset="0"/>
              </a:rPr>
              <a:t>Bejvávalo</a:t>
            </a:r>
            <a:r>
              <a:rPr lang="cs-CZ" sz="2400" dirty="0">
                <a:latin typeface="Century Gothic" panose="020B0502020202020204" pitchFamily="34" charset="0"/>
              </a:rPr>
              <a:t> dobře).</a:t>
            </a:r>
          </a:p>
        </p:txBody>
      </p:sp>
    </p:spTree>
    <p:extLst>
      <p:ext uri="{BB962C8B-B14F-4D97-AF65-F5344CB8AC3E}">
        <p14:creationId xmlns:p14="http://schemas.microsoft.com/office/powerpoint/2010/main" val="368270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22EC6-ABDE-4101-8A16-6EF35B84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Hudba a tanec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5C7BE-951B-4DA9-B75A-587B9B36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Stejně jako renesanční architektura, tak také hudba a tanec jsou často otázkou módy a reprezentace panovníků i šlechticů. 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Jsou zakládány dvorské kapely, které hrají při slavnostech, obřadech a různých společenských akcích. </a:t>
            </a:r>
          </a:p>
          <a:p>
            <a:pPr marL="0" indent="0" algn="ctr">
              <a:buNone/>
            </a:pPr>
            <a:r>
              <a:rPr lang="cs-CZ" dirty="0" err="1">
                <a:latin typeface="Century Gothic" panose="020B0502020202020204" pitchFamily="34" charset="0"/>
              </a:rPr>
              <a:t>Včeských</a:t>
            </a:r>
            <a:r>
              <a:rPr lang="cs-CZ" dirty="0">
                <a:latin typeface="Century Gothic" panose="020B0502020202020204" pitchFamily="34" charset="0"/>
              </a:rPr>
              <a:t> zemích je nejznámější tzv. </a:t>
            </a:r>
            <a:r>
              <a:rPr lang="cs-CZ" b="1" dirty="0">
                <a:latin typeface="Century Gothic" panose="020B0502020202020204" pitchFamily="34" charset="0"/>
              </a:rPr>
              <a:t>Rudolfínská kapela</a:t>
            </a:r>
            <a:r>
              <a:rPr lang="cs-CZ" dirty="0">
                <a:latin typeface="Century Gothic" panose="020B0502020202020204" pitchFamily="34" charset="0"/>
              </a:rPr>
              <a:t>(rozmach za císaře Rudolfa II.). Jejím kapelníkem byl </a:t>
            </a:r>
            <a:r>
              <a:rPr lang="cs-CZ" b="1" dirty="0">
                <a:latin typeface="Century Gothic" panose="020B0502020202020204" pitchFamily="34" charset="0"/>
              </a:rPr>
              <a:t>Philippe de Monte</a:t>
            </a:r>
            <a:r>
              <a:rPr lang="cs-CZ" dirty="0">
                <a:latin typeface="Century Gothic" panose="020B0502020202020204" pitchFamily="34" charset="0"/>
              </a:rPr>
              <a:t>/</a:t>
            </a:r>
            <a:r>
              <a:rPr lang="cs-CZ" dirty="0" err="1">
                <a:latin typeface="Century Gothic" panose="020B0502020202020204" pitchFamily="34" charset="0"/>
              </a:rPr>
              <a:t>filipe</a:t>
            </a:r>
            <a:r>
              <a:rPr lang="cs-CZ" dirty="0">
                <a:latin typeface="Century Gothic" panose="020B0502020202020204" pitchFamily="34" charset="0"/>
              </a:rPr>
              <a:t>/, skladatel mší, motet a madrigalů.</a:t>
            </a:r>
          </a:p>
        </p:txBody>
      </p:sp>
    </p:spTree>
    <p:extLst>
      <p:ext uri="{BB962C8B-B14F-4D97-AF65-F5344CB8AC3E}">
        <p14:creationId xmlns:p14="http://schemas.microsoft.com/office/powerpoint/2010/main" val="118383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21D25A-F8A7-4A23-82B8-B9D2E84B9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99" y="2603843"/>
            <a:ext cx="2696765" cy="34496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2AB6B5-0140-488E-9FA2-BAA24BC61BFD}"/>
              </a:ext>
            </a:extLst>
          </p:cNvPr>
          <p:cNvSpPr txBox="1"/>
          <p:nvPr/>
        </p:nvSpPr>
        <p:spPr>
          <a:xfrm>
            <a:off x="1967023" y="1799143"/>
            <a:ext cx="295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PHILLIPE DE MONTE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986F03-55F9-4EC8-9D27-D9A0222D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9" y="3001109"/>
            <a:ext cx="3856074" cy="271210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F11F24B-98E4-4969-9C02-0882817399F0}"/>
              </a:ext>
            </a:extLst>
          </p:cNvPr>
          <p:cNvSpPr txBox="1"/>
          <p:nvPr/>
        </p:nvSpPr>
        <p:spPr>
          <a:xfrm>
            <a:off x="7102549" y="1983809"/>
            <a:ext cx="295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RUDOLFÍNKSÁ KAPELA</a:t>
            </a:r>
          </a:p>
        </p:txBody>
      </p:sp>
    </p:spTree>
    <p:extLst>
      <p:ext uri="{BB962C8B-B14F-4D97-AF65-F5344CB8AC3E}">
        <p14:creationId xmlns:p14="http://schemas.microsoft.com/office/powerpoint/2010/main" val="312467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C7359-A9A3-4AD2-9E59-88AF6EE7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568" y="1005639"/>
            <a:ext cx="9291215" cy="345061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Působil zde také Kryštof Harant z Polžic a Bezdružic, diplomat, spisovatel a skladatel, či </a:t>
            </a:r>
            <a:r>
              <a:rPr lang="cs-CZ" sz="2400" dirty="0" err="1">
                <a:latin typeface="Century Gothic" panose="020B0502020202020204" pitchFamily="34" charset="0"/>
              </a:rPr>
              <a:t>Jacobus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Hanld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Gallus</a:t>
            </a:r>
            <a:r>
              <a:rPr lang="cs-CZ" sz="2400" dirty="0">
                <a:latin typeface="Century Gothic" panose="020B0502020202020204" pitchFamily="34" charset="0"/>
              </a:rPr>
              <a:t>/</a:t>
            </a:r>
            <a:r>
              <a:rPr lang="cs-CZ" sz="2400" dirty="0" err="1">
                <a:latin typeface="Century Gothic" panose="020B0502020202020204" pitchFamily="34" charset="0"/>
              </a:rPr>
              <a:t>jakobus</a:t>
            </a:r>
            <a:r>
              <a:rPr lang="cs-CZ" sz="2400" dirty="0">
                <a:latin typeface="Century Gothic" panose="020B0502020202020204" pitchFamily="34" charset="0"/>
              </a:rPr>
              <a:t>/.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1EF4A6-CDE2-4EC6-8093-50444C26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17" y="3212309"/>
            <a:ext cx="2438621" cy="24878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30A02F-76B5-48AC-9C4C-6E06789F248F}"/>
              </a:ext>
            </a:extLst>
          </p:cNvPr>
          <p:cNvSpPr txBox="1"/>
          <p:nvPr/>
        </p:nvSpPr>
        <p:spPr>
          <a:xfrm>
            <a:off x="499731" y="2648911"/>
            <a:ext cx="47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KRYŠTOF HARANT Z POLŽIC A BEZDRUŽIC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8D20A2-BE62-44B9-A58D-926006D0A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3613666"/>
            <a:ext cx="4045687" cy="30342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29ED807-B526-4316-BFB2-49A9944E6BEF}"/>
              </a:ext>
            </a:extLst>
          </p:cNvPr>
          <p:cNvSpPr txBox="1"/>
          <p:nvPr/>
        </p:nvSpPr>
        <p:spPr>
          <a:xfrm>
            <a:off x="8261497" y="2648911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entury Gothic" panose="020B0502020202020204" pitchFamily="34" charset="0"/>
              </a:rPr>
              <a:t>Jacobus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Hanld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Gallus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DA96DA-84D3-427D-A7BF-43AE39333B08}"/>
              </a:ext>
            </a:extLst>
          </p:cNvPr>
          <p:cNvSpPr txBox="1"/>
          <p:nvPr/>
        </p:nvSpPr>
        <p:spPr>
          <a:xfrm>
            <a:off x="602512" y="5901071"/>
            <a:ext cx="605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entury Gothic" panose="020B0502020202020204" pitchFamily="34" charset="0"/>
                <a:hlinkClick r:id="rId4"/>
              </a:rPr>
              <a:t>https://www.youtube.com/watch?v=EI2OukEOPf8</a:t>
            </a:r>
            <a:endParaRPr lang="cs-CZ" sz="1600" dirty="0">
              <a:latin typeface="Century Gothic" panose="020B0502020202020204" pitchFamily="34" charset="0"/>
            </a:endParaRPr>
          </a:p>
          <a:p>
            <a:endParaRPr lang="cs-CZ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CFEA2-2EFD-4C49-A3D3-0A606EF3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HUDBA V ČECHÁCH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C296-22CA-4E7E-BE34-F67C7988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Zatímco ve světě se hudba dále vyvíjela, u nás jakoby udělala krok zpět kvůli husitskému období, které se vrátilo k jednohlasému zpěvu (např. chorál Ktož sú Boží bojovníci). Proto se k nám některé hudební formy dostaly se zpožděním.</a:t>
            </a: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  <a:hlinkClick r:id="rId2"/>
              </a:rPr>
              <a:t>https://www.youtube.com/watch?v=elskCac9wSI</a:t>
            </a: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3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FA51-96FE-4E5F-988F-C0E95DFA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Chorál – ktož </a:t>
            </a:r>
            <a:r>
              <a:rPr lang="cs-CZ" b="1" dirty="0" err="1">
                <a:latin typeface="Century Gothic" panose="020B0502020202020204" pitchFamily="34" charset="0"/>
              </a:rPr>
              <a:t>jsú</a:t>
            </a:r>
            <a:r>
              <a:rPr lang="cs-CZ" b="1" dirty="0">
                <a:latin typeface="Century Gothic" panose="020B0502020202020204" pitchFamily="34" charset="0"/>
              </a:rPr>
              <a:t> boží bojovníci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99021F-3A2F-4F7E-81A9-4988E602D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19951"/>
            <a:ext cx="4064000" cy="32207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C13045-43A6-468E-A3B6-9550D27C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15" y="2573079"/>
            <a:ext cx="5472223" cy="41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65FF0-B7EC-4990-8B91-8A3A5F72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Chorál - ktož sú boží bojovníci -  v novodobém podání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DB02E-474E-476F-AF81-5DD2595A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 takto může znít chorál.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https://www.youtube.com/watch?v=MAvUKldN0_Y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Poznali jste hudebníka a zpěváka? 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Ano, je to Daniel Landa </a:t>
            </a:r>
            <a:r>
              <a:rPr lang="cs-CZ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DEF3E-5AA5-4D8C-8B56-23EDFB43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Světoví renesanční skladatelé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88032-938C-409D-BCC8-17B4F5D4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Mezi světově známé skladatele z období renesance patří: </a:t>
            </a:r>
          </a:p>
          <a:p>
            <a:pPr marL="0" indent="0" algn="ctr">
              <a:buNone/>
            </a:pPr>
            <a:r>
              <a:rPr lang="cs-CZ" b="1" dirty="0" err="1">
                <a:latin typeface="Century Gothic" panose="020B0502020202020204" pitchFamily="34" charset="0"/>
              </a:rPr>
              <a:t>Guillaume</a:t>
            </a: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err="1">
                <a:latin typeface="Century Gothic" panose="020B0502020202020204" pitchFamily="34" charset="0"/>
              </a:rPr>
              <a:t>Dufay</a:t>
            </a:r>
            <a:r>
              <a:rPr lang="cs-CZ" b="1" dirty="0">
                <a:latin typeface="Century Gothic" panose="020B0502020202020204" pitchFamily="34" charset="0"/>
              </a:rPr>
              <a:t>/</a:t>
            </a:r>
            <a:r>
              <a:rPr lang="cs-CZ" b="1" dirty="0" err="1">
                <a:latin typeface="Century Gothic" panose="020B0502020202020204" pitchFamily="34" charset="0"/>
              </a:rPr>
              <a:t>gijóm</a:t>
            </a: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err="1">
                <a:latin typeface="Century Gothic" panose="020B0502020202020204" pitchFamily="34" charset="0"/>
              </a:rPr>
              <a:t>dyfej</a:t>
            </a:r>
            <a:r>
              <a:rPr lang="cs-CZ" b="1" dirty="0">
                <a:latin typeface="Century Gothic" panose="020B0502020202020204" pitchFamily="34" charset="0"/>
              </a:rPr>
              <a:t>/ (1397 -1474) </a:t>
            </a:r>
            <a:r>
              <a:rPr lang="cs-CZ" dirty="0">
                <a:latin typeface="Century Gothic" panose="020B0502020202020204" pitchFamily="34" charset="0"/>
              </a:rPr>
              <a:t>–ve své době vedoucí skladatelská osobnost; psal světské i duchovní skladby, mše, moteta, písně.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1722F7-D9D7-4A76-A14F-100D9764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93" y="3741038"/>
            <a:ext cx="1828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404BD-12C2-4EE7-9CE0-725AD5BB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společnost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4139D-6127-4646-848E-268204806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Renesance – období cca. 14.-16. století – v každé části Evropy jinak. Začátek v Itálii koncem 13. století, v Čechách 15.-16. století.</a:t>
            </a:r>
          </a:p>
          <a:p>
            <a:r>
              <a:rPr lang="cs-CZ" dirty="0">
                <a:latin typeface="Century Gothic" panose="020B0502020202020204" pitchFamily="34" charset="0"/>
              </a:rPr>
              <a:t>Změny ve společnosti – oslabení pozice církve (katolická církev se rozpadla na několik protestantských odnoží – husitská církev, reformovaná, evangelíci, luteráni, kalvinisti atd.)</a:t>
            </a:r>
          </a:p>
          <a:p>
            <a:r>
              <a:rPr lang="cs-CZ" dirty="0">
                <a:latin typeface="Century Gothic" panose="020B0502020202020204" pitchFamily="34" charset="0"/>
              </a:rPr>
              <a:t>Ve srovnání se středověkem renesance znamenala návrat k člověku, jeho pozemskému životu.</a:t>
            </a:r>
          </a:p>
          <a:p>
            <a:r>
              <a:rPr lang="cs-CZ" dirty="0">
                <a:latin typeface="Century Gothic" panose="020B0502020202020204" pitchFamily="34" charset="0"/>
              </a:rPr>
              <a:t>Objevy nových světadílů (severní a jižní Ameriky), nové námořní cesty a tím spojený rozvoj obchodu, řemesel, lékařství (první pitva)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00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5438A-221C-4A82-9695-29792D80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458" y="856783"/>
            <a:ext cx="9829565" cy="5097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latin typeface="Century Gothic" panose="020B0502020202020204" pitchFamily="34" charset="0"/>
              </a:rPr>
              <a:t>Giovanni </a:t>
            </a:r>
            <a:r>
              <a:rPr lang="cs-CZ" b="1" dirty="0" err="1">
                <a:latin typeface="Century Gothic" panose="020B0502020202020204" pitchFamily="34" charset="0"/>
              </a:rPr>
              <a:t>Pierluigi</a:t>
            </a:r>
            <a:r>
              <a:rPr lang="cs-CZ" b="1" dirty="0">
                <a:latin typeface="Century Gothic" panose="020B0502020202020204" pitchFamily="34" charset="0"/>
              </a:rPr>
              <a:t> da </a:t>
            </a:r>
            <a:r>
              <a:rPr lang="cs-CZ" b="1" dirty="0" err="1">
                <a:latin typeface="Century Gothic" panose="020B0502020202020204" pitchFamily="34" charset="0"/>
              </a:rPr>
              <a:t>Palestrina</a:t>
            </a:r>
            <a:r>
              <a:rPr lang="cs-CZ" b="1" dirty="0">
                <a:latin typeface="Century Gothic" panose="020B0502020202020204" pitchFamily="34" charset="0"/>
              </a:rPr>
              <a:t>/</a:t>
            </a:r>
            <a:r>
              <a:rPr lang="cs-CZ" b="1" dirty="0" err="1">
                <a:latin typeface="Century Gothic" panose="020B0502020202020204" pitchFamily="34" charset="0"/>
              </a:rPr>
              <a:t>džovany</a:t>
            </a: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err="1">
                <a:latin typeface="Century Gothic" panose="020B0502020202020204" pitchFamily="34" charset="0"/>
              </a:rPr>
              <a:t>pírlujdži</a:t>
            </a:r>
            <a:r>
              <a:rPr lang="cs-CZ" b="1" dirty="0">
                <a:latin typeface="Century Gothic" panose="020B0502020202020204" pitchFamily="34" charset="0"/>
              </a:rPr>
              <a:t> da </a:t>
            </a:r>
            <a:r>
              <a:rPr lang="cs-CZ" b="1" dirty="0" err="1">
                <a:latin typeface="Century Gothic" panose="020B0502020202020204" pitchFamily="34" charset="0"/>
              </a:rPr>
              <a:t>palestryna</a:t>
            </a:r>
            <a:r>
              <a:rPr lang="cs-CZ" b="1" dirty="0">
                <a:latin typeface="Century Gothic" panose="020B0502020202020204" pitchFamily="34" charset="0"/>
              </a:rPr>
              <a:t>/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(asi 1525 –1594) – italský skladatel, varhaník, kantor; jeden z vrcholných představitelů renesanční polyfonní hudby, proslulý především svými klidnými a vyváženými mšemi (např. </a:t>
            </a:r>
            <a:r>
              <a:rPr lang="cs-CZ" dirty="0" err="1">
                <a:latin typeface="Century Gothic" panose="020B0502020202020204" pitchFamily="34" charset="0"/>
              </a:rPr>
              <a:t>Misa</a:t>
            </a:r>
            <a:r>
              <a:rPr lang="cs-CZ" dirty="0">
                <a:latin typeface="Century Gothic" panose="020B0502020202020204" pitchFamily="34" charset="0"/>
              </a:rPr>
              <a:t> brevis = krátká mše). </a:t>
            </a:r>
          </a:p>
          <a:p>
            <a:pPr marL="0" indent="0" algn="ctr">
              <a:buNone/>
            </a:pPr>
            <a:r>
              <a:rPr lang="cs-CZ" sz="1600" dirty="0">
                <a:latin typeface="Century Gothic" panose="020B0502020202020204" pitchFamily="34" charset="0"/>
                <a:hlinkClick r:id="rId2"/>
              </a:rPr>
              <a:t>https://www.youtube.com/watch?v=Tku8ceGJ4dk</a:t>
            </a:r>
            <a:endParaRPr lang="cs-CZ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sz="1600" dirty="0">
              <a:latin typeface="Century Gothic" panose="020B0502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1B00FD-838A-4777-8761-D59A0EBF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65" y="3474620"/>
            <a:ext cx="4095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83D59-9FA7-4142-8B9A-4B40976F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739825"/>
            <a:ext cx="9291215" cy="21947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>
                <a:latin typeface="Century Gothic" panose="020B0502020202020204" pitchFamily="34" charset="0"/>
              </a:rPr>
              <a:t>Orlando di </a:t>
            </a:r>
            <a:r>
              <a:rPr lang="cs-CZ" b="1" dirty="0" err="1">
                <a:latin typeface="Century Gothic" panose="020B0502020202020204" pitchFamily="34" charset="0"/>
              </a:rPr>
              <a:t>Lasso</a:t>
            </a:r>
            <a:r>
              <a:rPr lang="cs-CZ" dirty="0">
                <a:latin typeface="Century Gothic" panose="020B0502020202020204" pitchFamily="34" charset="0"/>
              </a:rPr>
              <a:t>/</a:t>
            </a:r>
            <a:r>
              <a:rPr lang="cs-CZ" dirty="0" err="1">
                <a:latin typeface="Century Gothic" panose="020B0502020202020204" pitchFamily="34" charset="0"/>
              </a:rPr>
              <a:t>orlando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dy</a:t>
            </a:r>
            <a:r>
              <a:rPr lang="cs-CZ" dirty="0">
                <a:latin typeface="Century Gothic" panose="020B0502020202020204" pitchFamily="34" charset="0"/>
              </a:rPr>
              <a:t> laso/ 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(1532 –1594) – vlámský skladatel, vedle </a:t>
            </a:r>
            <a:r>
              <a:rPr lang="cs-CZ" dirty="0" err="1">
                <a:latin typeface="Century Gothic" panose="020B0502020202020204" pitchFamily="34" charset="0"/>
              </a:rPr>
              <a:t>Palestriny</a:t>
            </a:r>
            <a:r>
              <a:rPr lang="cs-CZ" dirty="0">
                <a:latin typeface="Century Gothic" panose="020B0502020202020204" pitchFamily="34" charset="0"/>
              </a:rPr>
              <a:t> jeden z hlavních renesančních skladatelů. Jeho díla jsou velmi rozmanitá – skládal mše, moteta, žalmy, šansony, madrigaly.</a:t>
            </a:r>
          </a:p>
          <a:p>
            <a:pPr marL="0" indent="0" algn="ctr">
              <a:buNone/>
            </a:pPr>
            <a:r>
              <a:rPr lang="cs-CZ" sz="1600" dirty="0">
                <a:latin typeface="Century Gothic" panose="020B0502020202020204" pitchFamily="34" charset="0"/>
                <a:hlinkClick r:id="rId2"/>
              </a:rPr>
              <a:t>https://www.youtube.com/watch?v=K8-IrXDAm8I</a:t>
            </a:r>
            <a:endParaRPr lang="cs-CZ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Skladba - </a:t>
            </a:r>
            <a:r>
              <a:rPr lang="cs-CZ" dirty="0" err="1">
                <a:latin typeface="Century Gothic" panose="020B0502020202020204" pitchFamily="34" charset="0"/>
              </a:rPr>
              <a:t>Stabat</a:t>
            </a:r>
            <a:r>
              <a:rPr lang="cs-CZ" dirty="0">
                <a:latin typeface="Century Gothic" panose="020B0502020202020204" pitchFamily="34" charset="0"/>
              </a:rPr>
              <a:t> Mater</a:t>
            </a: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60B816-476C-4DCF-B337-93685B02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34" y="3429000"/>
            <a:ext cx="2484143" cy="31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026424-0FA3-4AD8-980E-C407FA410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5" t="24159" r="26145" b="17279"/>
          <a:stretch/>
        </p:blipFill>
        <p:spPr>
          <a:xfrm>
            <a:off x="3730255" y="1414130"/>
            <a:ext cx="4391247" cy="3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922DE-00EA-4CEC-8C8A-B128037F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</a:t>
            </a:r>
            <a:r>
              <a:rPr lang="cs-CZ" dirty="0" err="1"/>
              <a:t>campanus</a:t>
            </a:r>
            <a:r>
              <a:rPr lang="cs-CZ" dirty="0"/>
              <a:t> vodňanský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29E5E2-3BA2-4EB6-9B23-9005F6D52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2509" y="2629931"/>
            <a:ext cx="2857500" cy="180975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81A6570-B84C-4C16-B7CB-7B4638E5CB35}"/>
              </a:ext>
            </a:extLst>
          </p:cNvPr>
          <p:cNvSpPr txBox="1"/>
          <p:nvPr/>
        </p:nvSpPr>
        <p:spPr>
          <a:xfrm>
            <a:off x="255181" y="2934641"/>
            <a:ext cx="57663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                  pro 2 sbory </a:t>
            </a:r>
            <a:r>
              <a:rPr lang="cs-CZ" b="1" dirty="0" err="1">
                <a:latin typeface="Century Gothic" panose="020B0502020202020204" pitchFamily="34" charset="0"/>
              </a:rPr>
              <a:t>Rorandi</a:t>
            </a: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err="1">
                <a:latin typeface="Century Gothic" panose="020B0502020202020204" pitchFamily="34" charset="0"/>
              </a:rPr>
              <a:t>coeli</a:t>
            </a:r>
            <a:r>
              <a:rPr lang="cs-CZ" b="1" dirty="0">
                <a:latin typeface="Century Gothic" panose="020B0502020202020204" pitchFamily="34" charset="0"/>
              </a:rPr>
              <a:t> 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r>
              <a:rPr lang="cs-CZ" sz="1600" dirty="0">
                <a:latin typeface="Century Gothic" panose="020B0502020202020204" pitchFamily="34" charset="0"/>
                <a:hlinkClick r:id="rId3"/>
              </a:rPr>
              <a:t>https://www.youtube.com/watch?v=6NCzWhqrOYo</a:t>
            </a:r>
            <a:endParaRPr lang="cs-CZ" sz="1600" dirty="0">
              <a:latin typeface="Century Gothic" panose="020B0502020202020204" pitchFamily="34" charset="0"/>
            </a:endParaRPr>
          </a:p>
          <a:p>
            <a:endParaRPr lang="cs-CZ" sz="1600" dirty="0">
              <a:latin typeface="Century Gothic" panose="020B0502020202020204" pitchFamily="34" charset="0"/>
            </a:endParaRPr>
          </a:p>
          <a:p>
            <a:r>
              <a:rPr lang="cs-CZ" sz="1600" dirty="0">
                <a:latin typeface="Century Gothic" panose="020B0502020202020204" pitchFamily="34" charset="0"/>
                <a:hlinkClick r:id="rId4"/>
              </a:rPr>
              <a:t>https://www.youtube.com/watch?v=0Y9UVkdly5g</a:t>
            </a:r>
            <a:endParaRPr lang="cs-CZ" sz="1600" dirty="0">
              <a:latin typeface="Century Gothic" panose="020B0502020202020204" pitchFamily="34" charset="0"/>
            </a:endParaRPr>
          </a:p>
          <a:p>
            <a:endParaRPr lang="cs-CZ" sz="1600" dirty="0">
              <a:latin typeface="Century Gothic" panose="020B0502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17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2DFE7-4172-4256-B45F-36D135E7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Taneční etuda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9A4DA-D58D-4D62-BE46-EDE33D0A7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2047630"/>
            <a:ext cx="9291215" cy="345061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More </a:t>
            </a:r>
            <a:r>
              <a:rPr lang="cs-CZ" dirty="0" err="1">
                <a:latin typeface="Century Gothic" panose="020B0502020202020204" pitchFamily="34" charset="0"/>
              </a:rPr>
              <a:t>festi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>
                <a:latin typeface="Century Gothic" panose="020B0502020202020204" pitchFamily="34" charset="0"/>
              </a:rPr>
              <a:t>querimus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(žákovská </a:t>
            </a:r>
            <a:r>
              <a:rPr lang="cs-CZ" dirty="0" err="1">
                <a:latin typeface="Century Gothic" panose="020B0502020202020204" pitchFamily="34" charset="0"/>
              </a:rPr>
              <a:t>koeda</a:t>
            </a:r>
            <a:r>
              <a:rPr lang="cs-CZ" dirty="0">
                <a:latin typeface="Century Gothic" panose="020B0502020202020204" pitchFamily="34" charset="0"/>
              </a:rPr>
              <a:t>, Jistebnický kancionál, kolem r. 1420)</a:t>
            </a:r>
          </a:p>
          <a:p>
            <a:pPr marL="0" indent="0" algn="ctr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https://www.youtube.com/watch?v=hz9tjk25laI</a:t>
            </a:r>
          </a:p>
        </p:txBody>
      </p:sp>
    </p:spTree>
    <p:extLst>
      <p:ext uri="{BB962C8B-B14F-4D97-AF65-F5344CB8AC3E}">
        <p14:creationId xmlns:p14="http://schemas.microsoft.com/office/powerpoint/2010/main" val="383528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07EE1-2895-4472-813E-18FBEDB7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Úkol na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B5532-4B0A-4C95-8C5B-F94A773A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Vyplň pracovní list. </a:t>
            </a:r>
          </a:p>
          <a:p>
            <a:r>
              <a:rPr lang="cs-CZ" dirty="0"/>
              <a:t>Nejpozději mi vyplnění pracovní list můžeš poslat 3.4.2020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na e-mail : martina.rezacova@zs.lany.cz</a:t>
            </a:r>
          </a:p>
        </p:txBody>
      </p:sp>
    </p:spTree>
    <p:extLst>
      <p:ext uri="{BB962C8B-B14F-4D97-AF65-F5344CB8AC3E}">
        <p14:creationId xmlns:p14="http://schemas.microsoft.com/office/powerpoint/2010/main" val="12600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9B180-D484-4ED9-BC11-4DC15823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Knihtisk a 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79D00-E810-4A5B-9E8D-F8D42E533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entury Gothic" panose="020B0502020202020204" pitchFamily="34" charset="0"/>
              </a:rPr>
              <a:t>Díky vynálezu knihtisku a tisku vůbec se v této době lépe rozšiřují také notové zápisy a díla samotná jsou společnosti dostupnější (možnost studia hudby, tisk zpěvníků a not).</a:t>
            </a:r>
          </a:p>
          <a:p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entury Gothic" panose="020B0502020202020204" pitchFamily="34" charset="0"/>
              </a:rPr>
              <a:t>                </a:t>
            </a:r>
          </a:p>
          <a:p>
            <a:pPr marL="0" indent="0">
              <a:buNone/>
            </a:pPr>
            <a:endParaRPr lang="cs-CZ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entury Gothic" panose="020B0502020202020204" pitchFamily="34" charset="0"/>
              </a:rPr>
              <a:t>                     </a:t>
            </a:r>
            <a:r>
              <a:rPr lang="cs-CZ" sz="1600" dirty="0">
                <a:latin typeface="Century Gothic" panose="020B0502020202020204" pitchFamily="34" charset="0"/>
              </a:rPr>
              <a:t>renesanční partitura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D61AC4-C0A9-4FCD-9B03-19A54FE5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75" y="3429000"/>
            <a:ext cx="2037464" cy="28972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7A0C6E-D440-4B8D-B2DC-2C31BF29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075" y="3156207"/>
            <a:ext cx="2046098" cy="28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9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2705E-53D9-42C4-9571-3F0B63AF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Vliv církve na hudbu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608E8-85F2-481B-B00A-97838DED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latin typeface="Century Gothic" panose="020B0502020202020204" pitchFamily="34" charset="0"/>
              </a:rPr>
              <a:t>Vliv církve na hudební dění je doposud silný -vyžaduje hudbu jednoduchou, čitelnou, pochopitelnou.</a:t>
            </a:r>
          </a:p>
          <a:p>
            <a:pPr marL="0" indent="0" algn="ctr">
              <a:buNone/>
            </a:pPr>
            <a:r>
              <a:rPr lang="cs-CZ" dirty="0">
                <a:latin typeface="Century Gothic" panose="020B0502020202020204" pitchFamily="34" charset="0"/>
              </a:rPr>
              <a:t>Přesto dochází k důležitému přerodu od hudby jednohlasé k polyfonii (vícehlasu).</a:t>
            </a:r>
            <a:endParaRPr lang="cs-CZ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81D02-2344-4140-9C29-E62E1C7F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Hudba v období renesance a hudební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7CD21-CB1C-405E-96BF-127AADF6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Vedle duchovní hudby se rozmáhá a formuje i hudba světská. </a:t>
            </a:r>
          </a:p>
          <a:p>
            <a:endParaRPr lang="cs-CZ" dirty="0"/>
          </a:p>
          <a:p>
            <a:r>
              <a:rPr lang="cs-CZ" dirty="0"/>
              <a:t>Asi do roku 1500 byly v duchovní hudbě nástroje využívány minimálně (nejčastěji varhany).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594375-EA25-4EB0-B544-324DB2CE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76777"/>
            <a:ext cx="1985630" cy="26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3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55D5B-6F7D-4BB2-AB74-95D1BA2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latin typeface="Century Gothic" panose="020B0502020202020204" pitchFamily="34" charset="0"/>
              </a:rPr>
              <a:t>V období renesance se stává přechod mezi vokální a instrumentální složkou plynulejším. Vznik nových nástrojů ovlivňuje celkové rozšiřování repertoáru instrumentální hudby.</a:t>
            </a:r>
          </a:p>
        </p:txBody>
      </p:sp>
    </p:spTree>
    <p:extLst>
      <p:ext uri="{BB962C8B-B14F-4D97-AF65-F5344CB8AC3E}">
        <p14:creationId xmlns:p14="http://schemas.microsoft.com/office/powerpoint/2010/main" val="197150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111FCD-4C44-4458-BB87-1A7198A7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590969"/>
            <a:ext cx="10085934" cy="5288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Century Gothic" panose="020B0502020202020204" pitchFamily="34" charset="0"/>
              </a:rPr>
              <a:t>Starší nástroje jsou zdokonalovány (např. viola da gamba jako předchůdce houslí) a nově vzniká klavichord (předchůdce klavíru). Oblíbené jsou nástroje dechové (pozoun, flétna) i strunné (lyra, loutna). </a:t>
            </a:r>
          </a:p>
          <a:p>
            <a:pPr marL="0" indent="0">
              <a:buNone/>
            </a:pPr>
            <a:r>
              <a:rPr lang="cs-CZ" sz="1600" dirty="0">
                <a:latin typeface="Century Gothic" panose="020B0502020202020204" pitchFamily="34" charset="0"/>
              </a:rPr>
              <a:t>viola da gamba</a:t>
            </a:r>
          </a:p>
          <a:p>
            <a:pPr marL="0" indent="0" algn="ctr">
              <a:buNone/>
            </a:pPr>
            <a:r>
              <a:rPr lang="cs-CZ" sz="1800" dirty="0">
                <a:latin typeface="Century Gothic" panose="020B0502020202020204" pitchFamily="34" charset="0"/>
              </a:rPr>
              <a:t>                                                    klavichord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AC9F1-6734-4FF2-BE6F-B8C7FDD0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46" y="3010195"/>
            <a:ext cx="2794000" cy="2794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0B7D76-5713-452A-B652-B065A9468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59" y="3527056"/>
            <a:ext cx="3672663" cy="24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C04EA-C5D8-4DEE-AADF-55F8B268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Dechové nástroje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9BC9A9-01A7-4B66-B04C-25D7DA9CE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3429000"/>
            <a:ext cx="2954177" cy="221563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35DFAD2-63D8-4188-A793-CF94DC132C45}"/>
              </a:ext>
            </a:extLst>
          </p:cNvPr>
          <p:cNvSpPr txBox="1"/>
          <p:nvPr/>
        </p:nvSpPr>
        <p:spPr>
          <a:xfrm>
            <a:off x="2115880" y="2839939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   pozoun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A491B8-44DD-4328-ADB3-0A408A62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30" y="3230536"/>
            <a:ext cx="3763927" cy="28229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A050C89-5A86-4781-8575-05BED8D4381E}"/>
              </a:ext>
            </a:extLst>
          </p:cNvPr>
          <p:cNvSpPr txBox="1"/>
          <p:nvPr/>
        </p:nvSpPr>
        <p:spPr>
          <a:xfrm>
            <a:off x="7655442" y="2537269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flétna</a:t>
            </a:r>
          </a:p>
        </p:txBody>
      </p:sp>
    </p:spTree>
    <p:extLst>
      <p:ext uri="{BB962C8B-B14F-4D97-AF65-F5344CB8AC3E}">
        <p14:creationId xmlns:p14="http://schemas.microsoft.com/office/powerpoint/2010/main" val="20009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19476-1071-477A-9068-E846C6B0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Strunné nástroje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F3B39AD-E207-4960-9F4F-A72B0DD37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328" y="3196578"/>
            <a:ext cx="1504950" cy="20669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BBD6BD-652B-417F-A451-8D8298313BCA}"/>
              </a:ext>
            </a:extLst>
          </p:cNvPr>
          <p:cNvSpPr txBox="1"/>
          <p:nvPr/>
        </p:nvSpPr>
        <p:spPr>
          <a:xfrm>
            <a:off x="2768803" y="2430436"/>
            <a:ext cx="15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lyra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301E69-C4C2-4AF0-9A4E-9B996F26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74" y="3649477"/>
            <a:ext cx="2873765" cy="159653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821F11C-B914-41C6-966F-C53C1EB3DF5E}"/>
              </a:ext>
            </a:extLst>
          </p:cNvPr>
          <p:cNvSpPr txBox="1"/>
          <p:nvPr/>
        </p:nvSpPr>
        <p:spPr>
          <a:xfrm>
            <a:off x="8038214" y="2839191"/>
            <a:ext cx="222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loutna</a:t>
            </a:r>
          </a:p>
        </p:txBody>
      </p:sp>
    </p:spTree>
    <p:extLst>
      <p:ext uri="{BB962C8B-B14F-4D97-AF65-F5344CB8AC3E}">
        <p14:creationId xmlns:p14="http://schemas.microsoft.com/office/powerpoint/2010/main" val="390112300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96</TotalTime>
  <Words>927</Words>
  <Application>Microsoft Office PowerPoint</Application>
  <PresentationFormat>Širokoúhlá obrazovka</PresentationFormat>
  <Paragraphs>93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Rockwell</vt:lpstr>
      <vt:lpstr>Galerie</vt:lpstr>
      <vt:lpstr>renesance</vt:lpstr>
      <vt:lpstr>společnost</vt:lpstr>
      <vt:lpstr>Knihtisk a hudba</vt:lpstr>
      <vt:lpstr>Vliv církve na hudbu</vt:lpstr>
      <vt:lpstr>Hudba v období renesance a hudební nástroje</vt:lpstr>
      <vt:lpstr>Prezentace aplikace PowerPoint</vt:lpstr>
      <vt:lpstr>Prezentace aplikace PowerPoint</vt:lpstr>
      <vt:lpstr>Dechové nástroje</vt:lpstr>
      <vt:lpstr>Strunné nástroje</vt:lpstr>
      <vt:lpstr>Hudební formy</vt:lpstr>
      <vt:lpstr>Prezentace aplikace PowerPoint</vt:lpstr>
      <vt:lpstr>Prezentace aplikace PowerPoint</vt:lpstr>
      <vt:lpstr>Hudba a tanec</vt:lpstr>
      <vt:lpstr>Prezentace aplikace PowerPoint</vt:lpstr>
      <vt:lpstr>Prezentace aplikace PowerPoint</vt:lpstr>
      <vt:lpstr>HUDBA V ČECHÁCH</vt:lpstr>
      <vt:lpstr>Chorál – ktož jsú boží bojovníci</vt:lpstr>
      <vt:lpstr>Chorál - ktož sú boží bojovníci -  v novodobém podání</vt:lpstr>
      <vt:lpstr>Světoví renesanční skladatelé</vt:lpstr>
      <vt:lpstr>Prezentace aplikace PowerPoint</vt:lpstr>
      <vt:lpstr>Prezentace aplikace PowerPoint</vt:lpstr>
      <vt:lpstr>Prezentace aplikace PowerPoint</vt:lpstr>
      <vt:lpstr>Jan campanus vodňanský</vt:lpstr>
      <vt:lpstr>Taneční etuda</vt:lpstr>
      <vt:lpstr>Úkol na 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</dc:title>
  <dc:creator>rezac</dc:creator>
  <cp:lastModifiedBy>rezac</cp:lastModifiedBy>
  <cp:revision>13</cp:revision>
  <dcterms:created xsi:type="dcterms:W3CDTF">2020-03-22T19:14:29Z</dcterms:created>
  <dcterms:modified xsi:type="dcterms:W3CDTF">2020-03-22T20:51:11Z</dcterms:modified>
</cp:coreProperties>
</file>