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80" r:id="rId23"/>
    <p:sldId id="278" r:id="rId24"/>
    <p:sldId id="279" r:id="rId25"/>
    <p:sldId id="281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178" autoAdjust="0"/>
    <p:restoredTop sz="94660"/>
  </p:normalViewPr>
  <p:slideViewPr>
    <p:cSldViewPr snapToGrid="0">
      <p:cViewPr varScale="1">
        <p:scale>
          <a:sx n="90" d="100"/>
          <a:sy n="90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74423" y="802298"/>
            <a:ext cx="8637073" cy="2920713"/>
          </a:xfrm>
        </p:spPr>
        <p:txBody>
          <a:bodyPr bIns="0" anchor="b">
            <a:normAutofit/>
          </a:bodyPr>
          <a:lstStyle>
            <a:lvl1pPr algn="ctr">
              <a:defRPr sz="6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74424" y="3724074"/>
            <a:ext cx="8637072" cy="977621"/>
          </a:xfrm>
        </p:spPr>
        <p:txBody>
          <a:bodyPr tIns="91440" bIns="91440">
            <a:normAutofit/>
          </a:bodyPr>
          <a:lstStyle>
            <a:lvl1pPr marL="0" indent="0" algn="ctr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1579" y="329307"/>
            <a:ext cx="5626774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7683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7052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518654" cy="465988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74423" y="1756130"/>
            <a:ext cx="8643154" cy="1969007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4423" y="3725137"/>
            <a:ext cx="8643154" cy="1093987"/>
          </a:xfrm>
        </p:spPr>
        <p:txBody>
          <a:bodyPr tIns="91440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293577" cy="105930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488654" cy="3448595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54140" y="2017343"/>
            <a:ext cx="4488654" cy="3441520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295603" cy="1056319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488794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488794" cy="2644457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56025" y="2023003"/>
            <a:ext cx="4488794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56025" y="2821491"/>
            <a:ext cx="4488794" cy="263737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2961967" cy="240651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0324" y="798974"/>
            <a:ext cx="6012470" cy="4658826"/>
          </a:xfrm>
        </p:spPr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2961967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blipFill dpi="0" rotWithShape="1">
              <a:blip r:embed="rId2">
                <a:alphaModFix amt="30000"/>
              </a:blip>
              <a:srcRect/>
              <a:tile tx="0" ty="0" sx="100000" sy="100000" flip="none" algn="ctr"/>
            </a:blip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 extrusionH="76200" contourW="12700" prstMaterial="matte">
              <a:bevelT w="152400" h="50800" prst="softRound"/>
              <a:extrusionClr>
                <a:schemeClr val="tx2"/>
              </a:extrusionClr>
              <a:contourClr>
                <a:schemeClr val="bg2"/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38100" cmpd="sng">
              <a:solidFill>
                <a:schemeClr val="tx2">
                  <a:lumMod val="25000"/>
                </a:schemeClr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2"/>
            <a:ext cx="5532328" cy="1922299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50000"/>
              <a:lumOff val="50000"/>
              <a:alpha val="80000"/>
            </a:schemeClr>
          </a:solidFill>
          <a:ln w="9525" cap="sq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 dirty="0"/>
            </a:lvl1pPr>
          </a:lstStyle>
          <a:p>
            <a:pPr lvl="0" algn="ctr"/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059600"/>
            <a:ext cx="5524404" cy="2090134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291215" cy="1049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29121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2079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62677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622291"/>
            <a:ext cx="12192000" cy="250598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>
                  <a:alpha val="80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29338"/>
            <a:ext cx="12192000" cy="742950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0" y="6138142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xJFMBv4Ibo" TargetMode="External"/><Relationship Id="rId2" Type="http://schemas.openxmlformats.org/officeDocument/2006/relationships/hyperlink" Target="https://www.youtube.com/watch?v=--F-wezTC7Y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kyZoMhqF_lk" TargetMode="External"/><Relationship Id="rId2" Type="http://schemas.openxmlformats.org/officeDocument/2006/relationships/hyperlink" Target="https://www.youtube.com/watch?v=DIZDxaF511I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EI2OukEOPf8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lskCac9wSI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AvUKldN0_Y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www.youtube.com/watch?v=Tku8ceGJ4dk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hyperlink" Target="https://www.youtube.com/watch?v=K8-IrXDAm8I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6NCzWhqrOYo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0Y9UVkdly5g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7204E7E-1B0D-4CEF-BB42-80437639F1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renesance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31CED55-68DC-4F4B-8E0A-B6367245A5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8. třída</a:t>
            </a:r>
          </a:p>
        </p:txBody>
      </p:sp>
    </p:spTree>
    <p:extLst>
      <p:ext uri="{BB962C8B-B14F-4D97-AF65-F5344CB8AC3E}">
        <p14:creationId xmlns:p14="http://schemas.microsoft.com/office/powerpoint/2010/main" val="2094833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62651F-647A-4342-B7C5-73FB3BBF2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Hudební formy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F5398A-4086-4773-B863-8A93E4984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Využívané hudební formy v období renesance jsou nadále především mše, ale také moteto (tj. obvykle duchovní vícehlasá skladba), madrigal (světská vokální hudba, 4 –6 hlasů) či </a:t>
            </a:r>
            <a:r>
              <a:rPr lang="cs-CZ" dirty="0" err="1"/>
              <a:t>chanson</a:t>
            </a:r>
            <a:r>
              <a:rPr lang="cs-CZ" dirty="0"/>
              <a:t>/šanzon/ (světská píseň, francouzský humorný, až satirický text).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Moteto - </a:t>
            </a:r>
            <a:r>
              <a:rPr lang="cs-CZ" dirty="0">
                <a:hlinkClick r:id="rId2"/>
              </a:rPr>
              <a:t>https://www.youtube.com/watch?v=--F-wezTC7Y</a:t>
            </a:r>
            <a:endParaRPr lang="cs-CZ" dirty="0"/>
          </a:p>
          <a:p>
            <a:pPr marL="0" indent="0">
              <a:buNone/>
            </a:pPr>
            <a:r>
              <a:rPr lang="cs-CZ" dirty="0">
                <a:hlinkClick r:id="rId3"/>
              </a:rPr>
              <a:t>https://www.youtube.com/watch?v=MxJFMBv4Ibo</a:t>
            </a: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43565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A36BF0-6A88-438D-BEB7-E3E6D61F4C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Madrigal  - </a:t>
            </a:r>
            <a:r>
              <a:rPr lang="cs-CZ" dirty="0">
                <a:hlinkClick r:id="rId2"/>
              </a:rPr>
              <a:t>https://www.youtube.com/watch?v=DIZDxaF511I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err="1"/>
              <a:t>Chanson</a:t>
            </a:r>
            <a:r>
              <a:rPr lang="cs-CZ" dirty="0"/>
              <a:t> - </a:t>
            </a:r>
            <a:r>
              <a:rPr lang="cs-CZ" dirty="0">
                <a:hlinkClick r:id="rId3"/>
              </a:rPr>
              <a:t>https://www.youtube.com/watch?v=kyZoMhqF_lk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95723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A35D53-5088-4AE5-8A69-5EE460304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>
                <a:latin typeface="Century Gothic" panose="020B0502020202020204" pitchFamily="34" charset="0"/>
              </a:rPr>
              <a:t>Zajímavé jsou také techniky využívané při skládání hudby. Např. techniku imitace (tj. zpožděné opakování hudebního motivu v jiném hlase) nacházíme v kánonu (u nás jsou v současnosti známé např. Červená se, line záře nebo </a:t>
            </a:r>
            <a:r>
              <a:rPr lang="cs-CZ" sz="2400" dirty="0" err="1">
                <a:latin typeface="Century Gothic" panose="020B0502020202020204" pitchFamily="34" charset="0"/>
              </a:rPr>
              <a:t>Bejvávalo</a:t>
            </a:r>
            <a:r>
              <a:rPr lang="cs-CZ" sz="2400" dirty="0">
                <a:latin typeface="Century Gothic" panose="020B0502020202020204" pitchFamily="34" charset="0"/>
              </a:rPr>
              <a:t> dobře).</a:t>
            </a:r>
          </a:p>
        </p:txBody>
      </p:sp>
    </p:spTree>
    <p:extLst>
      <p:ext uri="{BB962C8B-B14F-4D97-AF65-F5344CB8AC3E}">
        <p14:creationId xmlns:p14="http://schemas.microsoft.com/office/powerpoint/2010/main" val="36827039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422EC6-ABDE-4101-8A16-6EF35B84D6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Hudba a tanec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F5C7BE-951B-4DA9-B75A-587B9B36D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Stejně jako renesanční architektura, tak také hudba a tanec jsou často otázkou módy a reprezentace panovníků i šlechticů. 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Jsou zakládány dvorské kapely, které hrají při slavnostech, obřadech a různých společenských akcích. </a:t>
            </a:r>
          </a:p>
          <a:p>
            <a:pPr marL="0" indent="0" algn="ctr">
              <a:buNone/>
            </a:pPr>
            <a:r>
              <a:rPr lang="cs-CZ" dirty="0" err="1">
                <a:latin typeface="Century Gothic" panose="020B0502020202020204" pitchFamily="34" charset="0"/>
              </a:rPr>
              <a:t>Včeských</a:t>
            </a:r>
            <a:r>
              <a:rPr lang="cs-CZ" dirty="0">
                <a:latin typeface="Century Gothic" panose="020B0502020202020204" pitchFamily="34" charset="0"/>
              </a:rPr>
              <a:t> zemích je nejznámější tzv. </a:t>
            </a:r>
            <a:r>
              <a:rPr lang="cs-CZ" b="1" dirty="0">
                <a:latin typeface="Century Gothic" panose="020B0502020202020204" pitchFamily="34" charset="0"/>
              </a:rPr>
              <a:t>Rudolfínská kapela</a:t>
            </a:r>
            <a:r>
              <a:rPr lang="cs-CZ" dirty="0">
                <a:latin typeface="Century Gothic" panose="020B0502020202020204" pitchFamily="34" charset="0"/>
              </a:rPr>
              <a:t>(rozmach za císaře Rudolfa II.). Jejím kapelníkem byl </a:t>
            </a:r>
            <a:r>
              <a:rPr lang="cs-CZ" b="1" dirty="0">
                <a:latin typeface="Century Gothic" panose="020B0502020202020204" pitchFamily="34" charset="0"/>
              </a:rPr>
              <a:t>Philippe de Monte</a:t>
            </a:r>
            <a:r>
              <a:rPr lang="cs-CZ" dirty="0">
                <a:latin typeface="Century Gothic" panose="020B0502020202020204" pitchFamily="34" charset="0"/>
              </a:rPr>
              <a:t>/</a:t>
            </a:r>
            <a:r>
              <a:rPr lang="cs-CZ" dirty="0" err="1">
                <a:latin typeface="Century Gothic" panose="020B0502020202020204" pitchFamily="34" charset="0"/>
              </a:rPr>
              <a:t>filipe</a:t>
            </a:r>
            <a:r>
              <a:rPr lang="cs-CZ" dirty="0">
                <a:latin typeface="Century Gothic" panose="020B0502020202020204" pitchFamily="34" charset="0"/>
              </a:rPr>
              <a:t>/, skladatel mší, motet a madrigalů.</a:t>
            </a:r>
          </a:p>
        </p:txBody>
      </p:sp>
    </p:spTree>
    <p:extLst>
      <p:ext uri="{BB962C8B-B14F-4D97-AF65-F5344CB8AC3E}">
        <p14:creationId xmlns:p14="http://schemas.microsoft.com/office/powerpoint/2010/main" val="11838319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4721D25A-F8A7-4A23-82B8-B9D2E84B9A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07499" y="2603843"/>
            <a:ext cx="2696765" cy="3449638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2A2AB6B5-0140-488E-9FA2-BAA24BC61BFD}"/>
              </a:ext>
            </a:extLst>
          </p:cNvPr>
          <p:cNvSpPr txBox="1"/>
          <p:nvPr/>
        </p:nvSpPr>
        <p:spPr>
          <a:xfrm>
            <a:off x="1967023" y="1799143"/>
            <a:ext cx="295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PHILLIPE DE MONTE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0986F03-55F9-4EC8-9D27-D9A0222DC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0669" y="3001109"/>
            <a:ext cx="3856074" cy="271210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AF11F24B-98E4-4969-9C02-0882817399F0}"/>
              </a:ext>
            </a:extLst>
          </p:cNvPr>
          <p:cNvSpPr txBox="1"/>
          <p:nvPr/>
        </p:nvSpPr>
        <p:spPr>
          <a:xfrm>
            <a:off x="7102549" y="1983809"/>
            <a:ext cx="29558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RUDOLFÍNKSÁ KAPELA</a:t>
            </a:r>
          </a:p>
        </p:txBody>
      </p:sp>
    </p:spTree>
    <p:extLst>
      <p:ext uri="{BB962C8B-B14F-4D97-AF65-F5344CB8AC3E}">
        <p14:creationId xmlns:p14="http://schemas.microsoft.com/office/powerpoint/2010/main" val="3124675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CC7359-A9A3-4AD2-9E59-88AF6EE703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6568" y="1005639"/>
            <a:ext cx="9291215" cy="3450613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>
                <a:latin typeface="Century Gothic" panose="020B0502020202020204" pitchFamily="34" charset="0"/>
              </a:rPr>
              <a:t>Působil zde také Kryštof Harant z Polžic a Bezdružic, diplomat, spisovatel a skladatel, či </a:t>
            </a:r>
            <a:r>
              <a:rPr lang="cs-CZ" sz="2400" dirty="0" err="1">
                <a:latin typeface="Century Gothic" panose="020B0502020202020204" pitchFamily="34" charset="0"/>
              </a:rPr>
              <a:t>Jacobus</a:t>
            </a:r>
            <a:r>
              <a:rPr lang="cs-CZ" sz="2400" dirty="0">
                <a:latin typeface="Century Gothic" panose="020B0502020202020204" pitchFamily="34" charset="0"/>
              </a:rPr>
              <a:t> </a:t>
            </a:r>
            <a:r>
              <a:rPr lang="cs-CZ" sz="2400" dirty="0" err="1">
                <a:latin typeface="Century Gothic" panose="020B0502020202020204" pitchFamily="34" charset="0"/>
              </a:rPr>
              <a:t>Hanld</a:t>
            </a:r>
            <a:r>
              <a:rPr lang="cs-CZ" sz="2400" dirty="0">
                <a:latin typeface="Century Gothic" panose="020B0502020202020204" pitchFamily="34" charset="0"/>
              </a:rPr>
              <a:t> </a:t>
            </a:r>
            <a:r>
              <a:rPr lang="cs-CZ" sz="2400" dirty="0" err="1">
                <a:latin typeface="Century Gothic" panose="020B0502020202020204" pitchFamily="34" charset="0"/>
              </a:rPr>
              <a:t>Gallus</a:t>
            </a:r>
            <a:r>
              <a:rPr lang="cs-CZ" sz="2400" dirty="0">
                <a:latin typeface="Century Gothic" panose="020B0502020202020204" pitchFamily="34" charset="0"/>
              </a:rPr>
              <a:t>/</a:t>
            </a:r>
            <a:r>
              <a:rPr lang="cs-CZ" sz="2400" dirty="0" err="1">
                <a:latin typeface="Century Gothic" panose="020B0502020202020204" pitchFamily="34" charset="0"/>
              </a:rPr>
              <a:t>jakobus</a:t>
            </a:r>
            <a:r>
              <a:rPr lang="cs-CZ" sz="2400" dirty="0">
                <a:latin typeface="Century Gothic" panose="020B0502020202020204" pitchFamily="34" charset="0"/>
              </a:rPr>
              <a:t>/. </a:t>
            </a:r>
          </a:p>
          <a:p>
            <a:pPr marL="0" indent="0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endParaRPr lang="cs-CZ" dirty="0">
              <a:latin typeface="Century Gothic" panose="020B0502020202020204" pitchFamily="34" charset="0"/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B1EF4A6-CDE2-4EC6-8093-50444C26D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4217" y="3212309"/>
            <a:ext cx="2438621" cy="248788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8A30A02F-76B5-48AC-9C4C-6E06789F248F}"/>
              </a:ext>
            </a:extLst>
          </p:cNvPr>
          <p:cNvSpPr txBox="1"/>
          <p:nvPr/>
        </p:nvSpPr>
        <p:spPr>
          <a:xfrm>
            <a:off x="499731" y="2648911"/>
            <a:ext cx="47633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KRYŠTOF HARANT Z POLŽIC A BEZDRUŽIC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228D20A2-BE62-44B9-A58D-926006D0A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3801" y="3613666"/>
            <a:ext cx="4045687" cy="3034265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829ED807-B526-4316-BFB2-49A9944E6BEF}"/>
              </a:ext>
            </a:extLst>
          </p:cNvPr>
          <p:cNvSpPr txBox="1"/>
          <p:nvPr/>
        </p:nvSpPr>
        <p:spPr>
          <a:xfrm>
            <a:off x="8261497" y="2648911"/>
            <a:ext cx="2611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>
                <a:latin typeface="Century Gothic" panose="020B0502020202020204" pitchFamily="34" charset="0"/>
              </a:rPr>
              <a:t>Jacobus</a:t>
            </a:r>
            <a:r>
              <a:rPr lang="cs-CZ" dirty="0">
                <a:latin typeface="Century Gothic" panose="020B0502020202020204" pitchFamily="34" charset="0"/>
              </a:rPr>
              <a:t> </a:t>
            </a:r>
            <a:r>
              <a:rPr lang="cs-CZ" dirty="0" err="1">
                <a:latin typeface="Century Gothic" panose="020B0502020202020204" pitchFamily="34" charset="0"/>
              </a:rPr>
              <a:t>Hanld</a:t>
            </a:r>
            <a:r>
              <a:rPr lang="cs-CZ" dirty="0">
                <a:latin typeface="Century Gothic" panose="020B0502020202020204" pitchFamily="34" charset="0"/>
              </a:rPr>
              <a:t> </a:t>
            </a:r>
            <a:r>
              <a:rPr lang="cs-CZ" dirty="0" err="1">
                <a:latin typeface="Century Gothic" panose="020B0502020202020204" pitchFamily="34" charset="0"/>
              </a:rPr>
              <a:t>Gallus</a:t>
            </a:r>
            <a:endParaRPr lang="cs-CZ" dirty="0">
              <a:latin typeface="Century Gothic" panose="020B0502020202020204" pitchFamily="34" charset="0"/>
            </a:endParaRP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CEDA96DA-84D3-427D-A7BF-43AE39333B08}"/>
              </a:ext>
            </a:extLst>
          </p:cNvPr>
          <p:cNvSpPr txBox="1"/>
          <p:nvPr/>
        </p:nvSpPr>
        <p:spPr>
          <a:xfrm>
            <a:off x="602512" y="5901071"/>
            <a:ext cx="6053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>
                <a:latin typeface="Century Gothic" panose="020B0502020202020204" pitchFamily="34" charset="0"/>
                <a:hlinkClick r:id="rId4"/>
              </a:rPr>
              <a:t>https://www.youtube.com/watch?v=EI2OukEOPf8</a:t>
            </a:r>
            <a:endParaRPr lang="cs-CZ" sz="1600" dirty="0">
              <a:latin typeface="Century Gothic" panose="020B0502020202020204" pitchFamily="34" charset="0"/>
            </a:endParaRPr>
          </a:p>
          <a:p>
            <a:endParaRPr lang="cs-CZ" sz="16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42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CCFEA2-2EFD-4C49-A3D3-0A606EF30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HUDBA V ČECHÁCH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BEDC296-22CA-4E7E-BE34-F67C798879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Zatímco ve světě se hudba dále vyvíjela, u nás jakoby udělala krok zpět kvůli husitskému období, které se vrátilo k jednohlasému zpěvu (např. chorál Ktož sú Boží bojovníci). Proto se k nám některé hudební formy dostaly se zpožděním.</a:t>
            </a: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  <a:hlinkClick r:id="rId2"/>
              </a:rPr>
              <a:t>https://www.youtube.com/watch?v=elskCac9wSI</a:t>
            </a: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83307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50FA51-96FE-4E5F-988F-C0E95DFAA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Chorál – ktož </a:t>
            </a:r>
            <a:r>
              <a:rPr lang="cs-CZ" b="1" dirty="0" err="1">
                <a:latin typeface="Century Gothic" panose="020B0502020202020204" pitchFamily="34" charset="0"/>
              </a:rPr>
              <a:t>jsú</a:t>
            </a:r>
            <a:r>
              <a:rPr lang="cs-CZ" b="1" dirty="0">
                <a:latin typeface="Century Gothic" panose="020B0502020202020204" pitchFamily="34" charset="0"/>
              </a:rPr>
              <a:t> boží bojovníci</a:t>
            </a:r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599021F-3A2F-4F7E-81A9-4988E602DF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2119951"/>
            <a:ext cx="4064000" cy="322072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6C13045-43A6-468E-A3B6-9550D27CF6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815" y="2573079"/>
            <a:ext cx="5472223" cy="4104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503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F65FF0-B7EC-4990-8B91-8A3A5F7228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Chorál - ktož sú boží bojovníci -  v novodobém podání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DDB02E-474E-476F-AF81-5DD2595AF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I takto může znít chorál. 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>
                <a:hlinkClick r:id="rId2"/>
              </a:rPr>
              <a:t>https://www.youtube.com/watch?v=MAvUKldN0_Y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Poznali jste hudebníka a zpěváka? 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Ano, je to Daniel Landa </a:t>
            </a:r>
            <a:r>
              <a:rPr lang="cs-CZ" dirty="0">
                <a:latin typeface="Century Gothic" panose="020B0502020202020204" pitchFamily="34" charset="0"/>
                <a:sym typeface="Wingdings" panose="05000000000000000000" pitchFamily="2" charset="2"/>
              </a:rPr>
              <a:t></a:t>
            </a:r>
            <a:endParaRPr lang="cs-CZ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7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9DEF3E-5AA5-4D8C-8B56-23EDFB43E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Světoví renesanční skladatelé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088032-938C-409D-BCC8-17B4F5D41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Mezi světově známé skladatele z období renesance patří: </a:t>
            </a:r>
          </a:p>
          <a:p>
            <a:pPr marL="0" indent="0" algn="ctr">
              <a:buNone/>
            </a:pPr>
            <a:r>
              <a:rPr lang="cs-CZ" b="1" dirty="0" err="1">
                <a:latin typeface="Century Gothic" panose="020B0502020202020204" pitchFamily="34" charset="0"/>
              </a:rPr>
              <a:t>Guillaume</a:t>
            </a:r>
            <a:r>
              <a:rPr lang="cs-CZ" b="1" dirty="0">
                <a:latin typeface="Century Gothic" panose="020B0502020202020204" pitchFamily="34" charset="0"/>
              </a:rPr>
              <a:t> </a:t>
            </a:r>
            <a:r>
              <a:rPr lang="cs-CZ" b="1" dirty="0" err="1">
                <a:latin typeface="Century Gothic" panose="020B0502020202020204" pitchFamily="34" charset="0"/>
              </a:rPr>
              <a:t>Dufay</a:t>
            </a:r>
            <a:r>
              <a:rPr lang="cs-CZ" b="1" dirty="0">
                <a:latin typeface="Century Gothic" panose="020B0502020202020204" pitchFamily="34" charset="0"/>
              </a:rPr>
              <a:t>/</a:t>
            </a:r>
            <a:r>
              <a:rPr lang="cs-CZ" b="1" dirty="0" err="1">
                <a:latin typeface="Century Gothic" panose="020B0502020202020204" pitchFamily="34" charset="0"/>
              </a:rPr>
              <a:t>gijóm</a:t>
            </a:r>
            <a:r>
              <a:rPr lang="cs-CZ" b="1" dirty="0">
                <a:latin typeface="Century Gothic" panose="020B0502020202020204" pitchFamily="34" charset="0"/>
              </a:rPr>
              <a:t> </a:t>
            </a:r>
            <a:r>
              <a:rPr lang="cs-CZ" b="1" dirty="0" err="1">
                <a:latin typeface="Century Gothic" panose="020B0502020202020204" pitchFamily="34" charset="0"/>
              </a:rPr>
              <a:t>dyfej</a:t>
            </a:r>
            <a:r>
              <a:rPr lang="cs-CZ" b="1" dirty="0">
                <a:latin typeface="Century Gothic" panose="020B0502020202020204" pitchFamily="34" charset="0"/>
              </a:rPr>
              <a:t>/ (1397 -1474) </a:t>
            </a:r>
            <a:r>
              <a:rPr lang="cs-CZ" dirty="0">
                <a:latin typeface="Century Gothic" panose="020B0502020202020204" pitchFamily="34" charset="0"/>
              </a:rPr>
              <a:t>–ve své době vedoucí skladatelská osobnost; psal světské i duchovní skladby, mše, moteta, písně.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D1722F7-D9D7-4A76-A14F-100D97647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8493" y="3741038"/>
            <a:ext cx="1828800" cy="233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507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C404BD-12C2-4EE7-9CE0-725AD5BBC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společnost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744139D-6127-4646-848E-268204806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Renesance – období cca. 14.-16. století – v každé části Evropy jinak. Začátek v Itálii koncem 13. století, v Čechách 15.-16. století.</a:t>
            </a:r>
          </a:p>
          <a:p>
            <a:r>
              <a:rPr lang="cs-CZ" dirty="0">
                <a:latin typeface="Century Gothic" panose="020B0502020202020204" pitchFamily="34" charset="0"/>
              </a:rPr>
              <a:t>Změny ve společnosti – oslabení pozice církve (katolická církev se rozpadla na několik protestantských odnoží – husitská církev, reformovaná, evangelíci, luteráni, kalvinisti atd.)</a:t>
            </a:r>
          </a:p>
          <a:p>
            <a:r>
              <a:rPr lang="cs-CZ" dirty="0">
                <a:latin typeface="Century Gothic" panose="020B0502020202020204" pitchFamily="34" charset="0"/>
              </a:rPr>
              <a:t>Ve srovnání se středověkem renesance znamenala návrat k člověku, jeho pozemskému životu.</a:t>
            </a:r>
          </a:p>
          <a:p>
            <a:r>
              <a:rPr lang="cs-CZ" dirty="0">
                <a:latin typeface="Century Gothic" panose="020B0502020202020204" pitchFamily="34" charset="0"/>
              </a:rPr>
              <a:t>Objevy nových světadílů (severní a jižní Ameriky), nové námořní cesty a tím spojený rozvoj obchodu, řemesel, lékařství (první pitva)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650032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95438A-221C-4A82-9695-29792D80C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1458" y="856783"/>
            <a:ext cx="9829565" cy="50974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b="1" dirty="0">
                <a:latin typeface="Century Gothic" panose="020B0502020202020204" pitchFamily="34" charset="0"/>
              </a:rPr>
              <a:t>Giovanni </a:t>
            </a:r>
            <a:r>
              <a:rPr lang="cs-CZ" b="1" dirty="0" err="1">
                <a:latin typeface="Century Gothic" panose="020B0502020202020204" pitchFamily="34" charset="0"/>
              </a:rPr>
              <a:t>Pierluigi</a:t>
            </a:r>
            <a:r>
              <a:rPr lang="cs-CZ" b="1" dirty="0">
                <a:latin typeface="Century Gothic" panose="020B0502020202020204" pitchFamily="34" charset="0"/>
              </a:rPr>
              <a:t> da </a:t>
            </a:r>
            <a:r>
              <a:rPr lang="cs-CZ" b="1" dirty="0" err="1">
                <a:latin typeface="Century Gothic" panose="020B0502020202020204" pitchFamily="34" charset="0"/>
              </a:rPr>
              <a:t>Palestrina</a:t>
            </a:r>
            <a:r>
              <a:rPr lang="cs-CZ" b="1" dirty="0">
                <a:latin typeface="Century Gothic" panose="020B0502020202020204" pitchFamily="34" charset="0"/>
              </a:rPr>
              <a:t>/</a:t>
            </a:r>
            <a:r>
              <a:rPr lang="cs-CZ" b="1" dirty="0" err="1">
                <a:latin typeface="Century Gothic" panose="020B0502020202020204" pitchFamily="34" charset="0"/>
              </a:rPr>
              <a:t>džovany</a:t>
            </a:r>
            <a:r>
              <a:rPr lang="cs-CZ" b="1" dirty="0">
                <a:latin typeface="Century Gothic" panose="020B0502020202020204" pitchFamily="34" charset="0"/>
              </a:rPr>
              <a:t> </a:t>
            </a:r>
            <a:r>
              <a:rPr lang="cs-CZ" b="1" dirty="0" err="1">
                <a:latin typeface="Century Gothic" panose="020B0502020202020204" pitchFamily="34" charset="0"/>
              </a:rPr>
              <a:t>pírlujdži</a:t>
            </a:r>
            <a:r>
              <a:rPr lang="cs-CZ" b="1" dirty="0">
                <a:latin typeface="Century Gothic" panose="020B0502020202020204" pitchFamily="34" charset="0"/>
              </a:rPr>
              <a:t> da </a:t>
            </a:r>
            <a:r>
              <a:rPr lang="cs-CZ" b="1" dirty="0" err="1">
                <a:latin typeface="Century Gothic" panose="020B0502020202020204" pitchFamily="34" charset="0"/>
              </a:rPr>
              <a:t>palestryna</a:t>
            </a:r>
            <a:r>
              <a:rPr lang="cs-CZ" b="1" dirty="0">
                <a:latin typeface="Century Gothic" panose="020B0502020202020204" pitchFamily="34" charset="0"/>
              </a:rPr>
              <a:t>/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(asi 1525 –1594) – italský skladatel, varhaník, kantor; jeden z vrcholných představitelů renesanční polyfonní hudby, proslulý především svými klidnými a vyváženými mšemi (např. </a:t>
            </a:r>
            <a:r>
              <a:rPr lang="cs-CZ" dirty="0" err="1">
                <a:latin typeface="Century Gothic" panose="020B0502020202020204" pitchFamily="34" charset="0"/>
              </a:rPr>
              <a:t>Misa</a:t>
            </a:r>
            <a:r>
              <a:rPr lang="cs-CZ" dirty="0">
                <a:latin typeface="Century Gothic" panose="020B0502020202020204" pitchFamily="34" charset="0"/>
              </a:rPr>
              <a:t> brevis = krátká mše). </a:t>
            </a:r>
          </a:p>
          <a:p>
            <a:pPr marL="0" indent="0" algn="ctr">
              <a:buNone/>
            </a:pPr>
            <a:r>
              <a:rPr lang="cs-CZ" sz="1600" dirty="0">
                <a:latin typeface="Century Gothic" panose="020B0502020202020204" pitchFamily="34" charset="0"/>
                <a:hlinkClick r:id="rId2"/>
              </a:rPr>
              <a:t>https://www.youtube.com/watch?v=Tku8ceGJ4dk</a:t>
            </a:r>
            <a:endParaRPr lang="cs-CZ" sz="16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sz="1600" dirty="0">
              <a:latin typeface="Century Gothic" panose="020B0502020202020204" pitchFamily="34" charset="0"/>
            </a:endParaRP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91B00FD-838A-4777-8761-D59A0EBFEB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365" y="3474620"/>
            <a:ext cx="40957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5791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283D59-9FA7-4142-8B9A-4B40976F3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392" y="739825"/>
            <a:ext cx="9291215" cy="219476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cs-CZ" b="1" dirty="0">
                <a:latin typeface="Century Gothic" panose="020B0502020202020204" pitchFamily="34" charset="0"/>
              </a:rPr>
              <a:t>Orlando di </a:t>
            </a:r>
            <a:r>
              <a:rPr lang="cs-CZ" b="1" dirty="0" err="1">
                <a:latin typeface="Century Gothic" panose="020B0502020202020204" pitchFamily="34" charset="0"/>
              </a:rPr>
              <a:t>Lasso</a:t>
            </a:r>
            <a:r>
              <a:rPr lang="cs-CZ" dirty="0">
                <a:latin typeface="Century Gothic" panose="020B0502020202020204" pitchFamily="34" charset="0"/>
              </a:rPr>
              <a:t>/</a:t>
            </a:r>
            <a:r>
              <a:rPr lang="cs-CZ" dirty="0" err="1">
                <a:latin typeface="Century Gothic" panose="020B0502020202020204" pitchFamily="34" charset="0"/>
              </a:rPr>
              <a:t>orlando</a:t>
            </a:r>
            <a:r>
              <a:rPr lang="cs-CZ" dirty="0">
                <a:latin typeface="Century Gothic" panose="020B0502020202020204" pitchFamily="34" charset="0"/>
              </a:rPr>
              <a:t> </a:t>
            </a:r>
            <a:r>
              <a:rPr lang="cs-CZ" dirty="0" err="1">
                <a:latin typeface="Century Gothic" panose="020B0502020202020204" pitchFamily="34" charset="0"/>
              </a:rPr>
              <a:t>dy</a:t>
            </a:r>
            <a:r>
              <a:rPr lang="cs-CZ" dirty="0">
                <a:latin typeface="Century Gothic" panose="020B0502020202020204" pitchFamily="34" charset="0"/>
              </a:rPr>
              <a:t> laso/ 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(1532 –1594) – vlámský skladatel, vedle </a:t>
            </a:r>
            <a:r>
              <a:rPr lang="cs-CZ" dirty="0" err="1">
                <a:latin typeface="Century Gothic" panose="020B0502020202020204" pitchFamily="34" charset="0"/>
              </a:rPr>
              <a:t>Palestriny</a:t>
            </a:r>
            <a:r>
              <a:rPr lang="cs-CZ" dirty="0">
                <a:latin typeface="Century Gothic" panose="020B0502020202020204" pitchFamily="34" charset="0"/>
              </a:rPr>
              <a:t> jeden z hlavních renesančních skladatelů. Jeho díla jsou velmi rozmanitá – skládal mše, moteta, žalmy, šansony, madrigaly.</a:t>
            </a:r>
          </a:p>
          <a:p>
            <a:pPr marL="0" indent="0" algn="ctr">
              <a:buNone/>
            </a:pPr>
            <a:r>
              <a:rPr lang="cs-CZ" sz="1600" dirty="0">
                <a:latin typeface="Century Gothic" panose="020B0502020202020204" pitchFamily="34" charset="0"/>
                <a:hlinkClick r:id="rId2"/>
              </a:rPr>
              <a:t>https://www.youtube.com/watch?v=K8-IrXDAm8I</a:t>
            </a:r>
            <a:endParaRPr lang="cs-CZ" sz="1600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Skladba - </a:t>
            </a:r>
            <a:r>
              <a:rPr lang="cs-CZ" dirty="0" err="1">
                <a:latin typeface="Century Gothic" panose="020B0502020202020204" pitchFamily="34" charset="0"/>
              </a:rPr>
              <a:t>Stabat</a:t>
            </a:r>
            <a:r>
              <a:rPr lang="cs-CZ" dirty="0">
                <a:latin typeface="Century Gothic" panose="020B0502020202020204" pitchFamily="34" charset="0"/>
              </a:rPr>
              <a:t> Mater</a:t>
            </a: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2E60B816-476C-4DCF-B337-93685B02C5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8234" y="3429000"/>
            <a:ext cx="2484143" cy="315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068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59026424-0FA3-4AD8-980E-C407FA4107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125" t="24159" r="26145" b="17279"/>
          <a:stretch/>
        </p:blipFill>
        <p:spPr>
          <a:xfrm>
            <a:off x="3730255" y="1414130"/>
            <a:ext cx="4391247" cy="3233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817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F922DE-00EA-4CEC-8C8A-B128037FF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Jan </a:t>
            </a:r>
            <a:r>
              <a:rPr lang="cs-CZ" dirty="0" err="1"/>
              <a:t>campanus</a:t>
            </a:r>
            <a:r>
              <a:rPr lang="cs-CZ" dirty="0"/>
              <a:t> vodňanský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329E5E2-3BA2-4EB6-9B23-9005F6D52D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32509" y="2629931"/>
            <a:ext cx="2857500" cy="1809750"/>
          </a:xfr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281A6570-B84C-4C16-B7CB-7B4638E5CB35}"/>
              </a:ext>
            </a:extLst>
          </p:cNvPr>
          <p:cNvSpPr txBox="1"/>
          <p:nvPr/>
        </p:nvSpPr>
        <p:spPr>
          <a:xfrm>
            <a:off x="255181" y="2934641"/>
            <a:ext cx="5766391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                  pro 2 sbory </a:t>
            </a:r>
            <a:r>
              <a:rPr lang="cs-CZ" b="1" dirty="0" err="1">
                <a:latin typeface="Century Gothic" panose="020B0502020202020204" pitchFamily="34" charset="0"/>
              </a:rPr>
              <a:t>Rorandi</a:t>
            </a:r>
            <a:r>
              <a:rPr lang="cs-CZ" b="1" dirty="0">
                <a:latin typeface="Century Gothic" panose="020B0502020202020204" pitchFamily="34" charset="0"/>
              </a:rPr>
              <a:t> </a:t>
            </a:r>
            <a:r>
              <a:rPr lang="cs-CZ" b="1" dirty="0" err="1">
                <a:latin typeface="Century Gothic" panose="020B0502020202020204" pitchFamily="34" charset="0"/>
              </a:rPr>
              <a:t>coeli</a:t>
            </a:r>
            <a:r>
              <a:rPr lang="cs-CZ" b="1" dirty="0">
                <a:latin typeface="Century Gothic" panose="020B0502020202020204" pitchFamily="34" charset="0"/>
              </a:rPr>
              <a:t> </a:t>
            </a:r>
          </a:p>
          <a:p>
            <a:endParaRPr lang="cs-CZ" dirty="0">
              <a:latin typeface="Century Gothic" panose="020B0502020202020204" pitchFamily="34" charset="0"/>
            </a:endParaRPr>
          </a:p>
          <a:p>
            <a:r>
              <a:rPr lang="cs-CZ" sz="1600" dirty="0">
                <a:latin typeface="Century Gothic" panose="020B0502020202020204" pitchFamily="34" charset="0"/>
                <a:hlinkClick r:id="rId3"/>
              </a:rPr>
              <a:t>https://www.youtube.com/watch?v=6NCzWhqrOYo</a:t>
            </a:r>
            <a:endParaRPr lang="cs-CZ" sz="1600" dirty="0">
              <a:latin typeface="Century Gothic" panose="020B0502020202020204" pitchFamily="34" charset="0"/>
            </a:endParaRPr>
          </a:p>
          <a:p>
            <a:endParaRPr lang="cs-CZ" sz="1600" dirty="0">
              <a:latin typeface="Century Gothic" panose="020B0502020202020204" pitchFamily="34" charset="0"/>
            </a:endParaRPr>
          </a:p>
          <a:p>
            <a:r>
              <a:rPr lang="cs-CZ" sz="1600" dirty="0">
                <a:latin typeface="Century Gothic" panose="020B0502020202020204" pitchFamily="34" charset="0"/>
                <a:hlinkClick r:id="rId4"/>
              </a:rPr>
              <a:t>https://www.youtube.com/watch?v=0Y9UVkdly5g</a:t>
            </a:r>
            <a:endParaRPr lang="cs-CZ" sz="1600" dirty="0">
              <a:latin typeface="Century Gothic" panose="020B0502020202020204" pitchFamily="34" charset="0"/>
            </a:endParaRPr>
          </a:p>
          <a:p>
            <a:endParaRPr lang="cs-CZ" sz="1600" dirty="0">
              <a:latin typeface="Century Gothic" panose="020B0502020202020204" pitchFamily="34" charset="0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51710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2DFE7-4172-4256-B45F-36D135E75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Taneční etuda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39A4DA-D58D-4D62-BE46-EDE33D0A7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392" y="2047630"/>
            <a:ext cx="9291215" cy="3450613"/>
          </a:xfrm>
        </p:spPr>
        <p:txBody>
          <a:bodyPr/>
          <a:lstStyle/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More </a:t>
            </a:r>
            <a:r>
              <a:rPr lang="cs-CZ" dirty="0" err="1">
                <a:latin typeface="Century Gothic" panose="020B0502020202020204" pitchFamily="34" charset="0"/>
              </a:rPr>
              <a:t>festi</a:t>
            </a:r>
            <a:r>
              <a:rPr lang="cs-CZ" dirty="0">
                <a:latin typeface="Century Gothic" panose="020B0502020202020204" pitchFamily="34" charset="0"/>
              </a:rPr>
              <a:t> </a:t>
            </a:r>
            <a:r>
              <a:rPr lang="cs-CZ" dirty="0" err="1">
                <a:latin typeface="Century Gothic" panose="020B0502020202020204" pitchFamily="34" charset="0"/>
              </a:rPr>
              <a:t>querimus</a:t>
            </a:r>
            <a:r>
              <a:rPr lang="cs-CZ" dirty="0">
                <a:latin typeface="Century Gothic" panose="020B0502020202020204" pitchFamily="34" charset="0"/>
              </a:rPr>
              <a:t> 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(žákovská </a:t>
            </a:r>
            <a:r>
              <a:rPr lang="cs-CZ" dirty="0" err="1">
                <a:latin typeface="Century Gothic" panose="020B0502020202020204" pitchFamily="34" charset="0"/>
              </a:rPr>
              <a:t>koeda</a:t>
            </a:r>
            <a:r>
              <a:rPr lang="cs-CZ" dirty="0">
                <a:latin typeface="Century Gothic" panose="020B0502020202020204" pitchFamily="34" charset="0"/>
              </a:rPr>
              <a:t>, Jistebnický kancionál, kolem r. 1420)</a:t>
            </a:r>
          </a:p>
          <a:p>
            <a:pPr marL="0" indent="0" algn="ctr">
              <a:buNone/>
            </a:pPr>
            <a:endParaRPr lang="cs-CZ" dirty="0">
              <a:latin typeface="Century Gothic" panose="020B0502020202020204" pitchFamily="34" charset="0"/>
            </a:endParaRP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https://www.youtube.com/watch?v=hz9tjk25laI</a:t>
            </a:r>
          </a:p>
        </p:txBody>
      </p:sp>
    </p:spTree>
    <p:extLst>
      <p:ext uri="{BB962C8B-B14F-4D97-AF65-F5344CB8AC3E}">
        <p14:creationId xmlns:p14="http://schemas.microsoft.com/office/powerpoint/2010/main" val="3835280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A07EE1-2895-4472-813E-18FBEDB757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Úkol na 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1B5532-4B0A-4C95-8C5B-F94A773A94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Vyplň pracovní list. </a:t>
            </a:r>
          </a:p>
          <a:p>
            <a:r>
              <a:rPr lang="cs-CZ" dirty="0"/>
              <a:t>Nejpozději mi vyplnění pracovní list můžeš poslat 3.4.2020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na e-mail : martina.rezacova@zs.lany.cz</a:t>
            </a:r>
          </a:p>
        </p:txBody>
      </p:sp>
    </p:spTree>
    <p:extLst>
      <p:ext uri="{BB962C8B-B14F-4D97-AF65-F5344CB8AC3E}">
        <p14:creationId xmlns:p14="http://schemas.microsoft.com/office/powerpoint/2010/main" val="1260078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59B180-D484-4ED9-BC11-4DC15823E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Knihtisk a hudba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C179D00-E810-4A5B-9E8D-F8D42E533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latin typeface="Century Gothic" panose="020B0502020202020204" pitchFamily="34" charset="0"/>
              </a:rPr>
              <a:t>Díky vynálezu knihtisku a tisku vůbec se v této době lépe rozšiřují také notové zápisy a díla samotná jsou společnosti dostupnější (možnost studia hudby, tisk zpěvníků a not).</a:t>
            </a:r>
          </a:p>
          <a:p>
            <a:endParaRPr lang="cs-CZ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cs-CZ" sz="1200" dirty="0">
                <a:latin typeface="Century Gothic" panose="020B0502020202020204" pitchFamily="34" charset="0"/>
              </a:rPr>
              <a:t>                </a:t>
            </a:r>
          </a:p>
          <a:p>
            <a:pPr marL="0" indent="0">
              <a:buNone/>
            </a:pPr>
            <a:endParaRPr lang="cs-CZ" sz="1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cs-CZ" sz="1200" dirty="0">
                <a:latin typeface="Century Gothic" panose="020B0502020202020204" pitchFamily="34" charset="0"/>
              </a:rPr>
              <a:t>                     </a:t>
            </a:r>
            <a:r>
              <a:rPr lang="cs-CZ" sz="1600" dirty="0">
                <a:latin typeface="Century Gothic" panose="020B0502020202020204" pitchFamily="34" charset="0"/>
              </a:rPr>
              <a:t>renesanční partitura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ED61AC4-C0A9-4FCD-9B03-19A54FE5B5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775" y="3429000"/>
            <a:ext cx="2037464" cy="289727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77A0C6E-D440-4B8D-B2DC-2C31BF29E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6075" y="3156207"/>
            <a:ext cx="2046098" cy="289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297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62705E-53D9-42C4-9571-3F0B63AFB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Vliv církve na hudbu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B608E8-85F2-481B-B00A-97838DEDD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dirty="0">
                <a:latin typeface="Century Gothic" panose="020B0502020202020204" pitchFamily="34" charset="0"/>
              </a:rPr>
              <a:t>Vliv církve na hudební dění je doposud silný -vyžaduje hudbu jednoduchou, čitelnou, pochopitelnou.</a:t>
            </a:r>
          </a:p>
          <a:p>
            <a:pPr marL="0" indent="0" algn="ctr">
              <a:buNone/>
            </a:pPr>
            <a:r>
              <a:rPr lang="cs-CZ" dirty="0">
                <a:latin typeface="Century Gothic" panose="020B0502020202020204" pitchFamily="34" charset="0"/>
              </a:rPr>
              <a:t>Přesto dochází k důležitému přerodu od hudby jednohlasé k polyfonii (vícehlasu).</a:t>
            </a:r>
            <a:endParaRPr lang="cs-CZ" sz="28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58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081D02-2344-4140-9C29-E62E1C7FD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Hudba v období renesance a hudební nástroje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77CD21-CB1C-405E-96BF-127AADF695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Vedle duchovní hudby se rozmáhá a formuje i hudba světská. </a:t>
            </a:r>
          </a:p>
          <a:p>
            <a:endParaRPr lang="cs-CZ" dirty="0"/>
          </a:p>
          <a:p>
            <a:r>
              <a:rPr lang="cs-CZ" dirty="0"/>
              <a:t>Asi do roku 1500 byly v duchovní hudbě nástroje využívány minimálně (nejčastěji varhany).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6594375-EA25-4EB0-B544-324DB2CE9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3876777"/>
            <a:ext cx="1985630" cy="2647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431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255D5B-6F7D-4BB2-AB74-95D1BA20A5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800" dirty="0">
                <a:latin typeface="Century Gothic" panose="020B0502020202020204" pitchFamily="34" charset="0"/>
              </a:rPr>
              <a:t>V období renesance se stává přechod mezi vokální a instrumentální složkou plynulejším. Vznik nových nástrojů ovlivňuje celkové rozšiřování repertoáru instrumentální hudby.</a:t>
            </a:r>
          </a:p>
        </p:txBody>
      </p:sp>
    </p:spTree>
    <p:extLst>
      <p:ext uri="{BB962C8B-B14F-4D97-AF65-F5344CB8AC3E}">
        <p14:creationId xmlns:p14="http://schemas.microsoft.com/office/powerpoint/2010/main" val="1971501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C111FCD-4C44-4458-BB87-1A7198A736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0392" y="590969"/>
            <a:ext cx="10085934" cy="528883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400" dirty="0">
                <a:latin typeface="Century Gothic" panose="020B0502020202020204" pitchFamily="34" charset="0"/>
              </a:rPr>
              <a:t>Starší nástroje jsou zdokonalovány (např. viola da gamba jako předchůdce houslí) a nově vzniká klavichord (předchůdce klavíru). Oblíbené jsou nástroje dechové (pozoun, flétna) i strunné (lyra, loutna). </a:t>
            </a:r>
          </a:p>
          <a:p>
            <a:pPr marL="0" indent="0">
              <a:buNone/>
            </a:pPr>
            <a:r>
              <a:rPr lang="cs-CZ" sz="1600" dirty="0">
                <a:latin typeface="Century Gothic" panose="020B0502020202020204" pitchFamily="34" charset="0"/>
              </a:rPr>
              <a:t>viola da gamba</a:t>
            </a:r>
          </a:p>
          <a:p>
            <a:pPr marL="0" indent="0" algn="ctr">
              <a:buNone/>
            </a:pPr>
            <a:r>
              <a:rPr lang="cs-CZ" sz="1800" dirty="0">
                <a:latin typeface="Century Gothic" panose="020B0502020202020204" pitchFamily="34" charset="0"/>
              </a:rPr>
              <a:t>                                                    klavichord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D0AC9F1-6734-4FF2-BE6F-B8C7FDD09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8446" y="3010195"/>
            <a:ext cx="2794000" cy="27940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50B7D76-5713-452A-B652-B065A9468B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3359" y="3527056"/>
            <a:ext cx="3672663" cy="2448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182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0C04EA-C5D8-4DEE-AADF-55F8B2680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Dechové nástroje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AC9BC9A9-01A7-4B66-B04C-25D7DA9CE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1579" y="3429000"/>
            <a:ext cx="2954177" cy="2215633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C35DFAD2-63D8-4188-A793-CF94DC132C45}"/>
              </a:ext>
            </a:extLst>
          </p:cNvPr>
          <p:cNvSpPr txBox="1"/>
          <p:nvPr/>
        </p:nvSpPr>
        <p:spPr>
          <a:xfrm>
            <a:off x="2115880" y="2839939"/>
            <a:ext cx="2030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   pozoun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9A491B8-44DD-4328-ADB3-0A408A62C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330" y="3230536"/>
            <a:ext cx="3763927" cy="2822945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BA050C89-5A86-4781-8575-05BED8D4381E}"/>
              </a:ext>
            </a:extLst>
          </p:cNvPr>
          <p:cNvSpPr txBox="1"/>
          <p:nvPr/>
        </p:nvSpPr>
        <p:spPr>
          <a:xfrm>
            <a:off x="7655442" y="2537269"/>
            <a:ext cx="2030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flétna</a:t>
            </a:r>
          </a:p>
        </p:txBody>
      </p:sp>
    </p:spTree>
    <p:extLst>
      <p:ext uri="{BB962C8B-B14F-4D97-AF65-F5344CB8AC3E}">
        <p14:creationId xmlns:p14="http://schemas.microsoft.com/office/powerpoint/2010/main" val="20009925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319476-1071-477A-9068-E846C6B06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latin typeface="Century Gothic" panose="020B0502020202020204" pitchFamily="34" charset="0"/>
              </a:rPr>
              <a:t>Strunné nástroje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F3B39AD-E207-4960-9F4F-A72B0DD377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6328" y="3196578"/>
            <a:ext cx="1504950" cy="2066925"/>
          </a:xfr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AEBBD6BD-652B-417F-A451-8D8298313BCA}"/>
              </a:ext>
            </a:extLst>
          </p:cNvPr>
          <p:cNvSpPr txBox="1"/>
          <p:nvPr/>
        </p:nvSpPr>
        <p:spPr>
          <a:xfrm>
            <a:off x="2768803" y="2430436"/>
            <a:ext cx="15842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lyra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F301E69-C4C2-4AF0-9A4E-9B996F26E8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5774" y="3649477"/>
            <a:ext cx="2873765" cy="1596536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821F11C-B914-41C6-966F-C53C1EB3DF5E}"/>
              </a:ext>
            </a:extLst>
          </p:cNvPr>
          <p:cNvSpPr txBox="1"/>
          <p:nvPr/>
        </p:nvSpPr>
        <p:spPr>
          <a:xfrm>
            <a:off x="8038214" y="2839191"/>
            <a:ext cx="22222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latin typeface="Century Gothic" panose="020B0502020202020204" pitchFamily="34" charset="0"/>
              </a:rPr>
              <a:t>loutna</a:t>
            </a:r>
          </a:p>
        </p:txBody>
      </p:sp>
    </p:spTree>
    <p:extLst>
      <p:ext uri="{BB962C8B-B14F-4D97-AF65-F5344CB8AC3E}">
        <p14:creationId xmlns:p14="http://schemas.microsoft.com/office/powerpoint/2010/main" val="3901123003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9D5"/>
      </a:lt2>
      <a:accent1>
        <a:srgbClr val="FB8C29"/>
      </a:accent1>
      <a:accent2>
        <a:srgbClr val="F2C351"/>
      </a:accent2>
      <a:accent3>
        <a:srgbClr val="D0CBA5"/>
      </a:accent3>
      <a:accent4>
        <a:srgbClr val="A2C476"/>
      </a:accent4>
      <a:accent5>
        <a:srgbClr val="57C293"/>
      </a:accent5>
      <a:accent6>
        <a:srgbClr val="06BFDE"/>
      </a:accent6>
      <a:hlink>
        <a:srgbClr val="FBAE29"/>
      </a:hlink>
      <a:folHlink>
        <a:srgbClr val="EDC47E"/>
      </a:folHlink>
    </a:clrScheme>
    <a:fontScheme name="Gallery">
      <a:majorFont>
        <a:latin typeface="Rockwell" panose="020606030202050204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BB5F5D82-B5E9-469E-A815-C655ED4AF24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TM10001114[[fn=Galerie]]</Template>
  <TotalTime>96</TotalTime>
  <Words>927</Words>
  <Application>Microsoft Office PowerPoint</Application>
  <PresentationFormat>Širokoúhlá obrazovka</PresentationFormat>
  <Paragraphs>93</Paragraphs>
  <Slides>25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9" baseType="lpstr">
      <vt:lpstr>Arial</vt:lpstr>
      <vt:lpstr>Century Gothic</vt:lpstr>
      <vt:lpstr>Rockwell</vt:lpstr>
      <vt:lpstr>Galerie</vt:lpstr>
      <vt:lpstr>renesance</vt:lpstr>
      <vt:lpstr>společnost</vt:lpstr>
      <vt:lpstr>Knihtisk a hudba</vt:lpstr>
      <vt:lpstr>Vliv církve na hudbu</vt:lpstr>
      <vt:lpstr>Hudba v období renesance a hudební nástroje</vt:lpstr>
      <vt:lpstr>Prezentace aplikace PowerPoint</vt:lpstr>
      <vt:lpstr>Prezentace aplikace PowerPoint</vt:lpstr>
      <vt:lpstr>Dechové nástroje</vt:lpstr>
      <vt:lpstr>Strunné nástroje</vt:lpstr>
      <vt:lpstr>Hudební formy</vt:lpstr>
      <vt:lpstr>Prezentace aplikace PowerPoint</vt:lpstr>
      <vt:lpstr>Prezentace aplikace PowerPoint</vt:lpstr>
      <vt:lpstr>Hudba a tanec</vt:lpstr>
      <vt:lpstr>Prezentace aplikace PowerPoint</vt:lpstr>
      <vt:lpstr>Prezentace aplikace PowerPoint</vt:lpstr>
      <vt:lpstr>HUDBA V ČECHÁCH</vt:lpstr>
      <vt:lpstr>Chorál – ktož jsú boží bojovníci</vt:lpstr>
      <vt:lpstr>Chorál - ktož sú boží bojovníci -  v novodobém podání</vt:lpstr>
      <vt:lpstr>Světoví renesanční skladatelé</vt:lpstr>
      <vt:lpstr>Prezentace aplikace PowerPoint</vt:lpstr>
      <vt:lpstr>Prezentace aplikace PowerPoint</vt:lpstr>
      <vt:lpstr>Prezentace aplikace PowerPoint</vt:lpstr>
      <vt:lpstr>Jan campanus vodňanský</vt:lpstr>
      <vt:lpstr>Taneční etuda</vt:lpstr>
      <vt:lpstr>Úkol na 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renesance</dc:title>
  <dc:creator>rezac</dc:creator>
  <cp:lastModifiedBy>rezac</cp:lastModifiedBy>
  <cp:revision>13</cp:revision>
  <dcterms:created xsi:type="dcterms:W3CDTF">2020-03-22T19:14:29Z</dcterms:created>
  <dcterms:modified xsi:type="dcterms:W3CDTF">2020-03-22T20:51:11Z</dcterms:modified>
</cp:coreProperties>
</file>