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ZrdrRyVLBA" TargetMode="External"/><Relationship Id="rId2" Type="http://schemas.openxmlformats.org/officeDocument/2006/relationships/hyperlink" Target="https://www.youtube.com/watch?v=nPHIZw7HZq4https://www.youtube.com/watch?v=nPHIZw7HZq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rezacova@zs.lan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rR9poeHKn8" TargetMode="External"/><Relationship Id="rId2" Type="http://schemas.openxmlformats.org/officeDocument/2006/relationships/hyperlink" Target="https://www.youtube.com/watch?v=JcZOnFslPK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9RkX8WG6HS0" TargetMode="External"/><Relationship Id="rId4" Type="http://schemas.openxmlformats.org/officeDocument/2006/relationships/hyperlink" Target="https://www.youtube.com/watch?v=Pa2_oWshsR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cko.ceskatelevize.cz/hudebni-perlick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o9rZjlsyYY" TargetMode="External"/><Relationship Id="rId2" Type="http://schemas.openxmlformats.org/officeDocument/2006/relationships/hyperlink" Target="https://www.youtube.com/watch?v=8Af372EQLc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cko.ceskatelevize.cz/hudebni-perlick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A183E-DD48-4CA4-BF71-5924A4826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Kánon a fuga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1C7F35-9CE9-49B6-931A-70E04FFE7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Century Gothic" panose="020B0502020202020204" pitchFamily="34" charset="0"/>
              </a:rPr>
              <a:t>7. třída</a:t>
            </a:r>
          </a:p>
        </p:txBody>
      </p:sp>
    </p:spTree>
    <p:extLst>
      <p:ext uri="{BB962C8B-B14F-4D97-AF65-F5344CB8AC3E}">
        <p14:creationId xmlns:p14="http://schemas.microsoft.com/office/powerpoint/2010/main" val="411325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9232A-29CB-4B3F-8A1F-244514EA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Dětství a mládí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022E4-5B33-4E9D-813F-6F195929A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Johann Sebastian Bach se narodil jako čtvrtý syn dvorního  městského hudebníka Johanna </a:t>
            </a:r>
            <a:r>
              <a:rPr lang="cs-CZ" dirty="0" err="1">
                <a:latin typeface="Century Gothic" panose="020B0502020202020204" pitchFamily="34" charset="0"/>
              </a:rPr>
              <a:t>Ambrozia</a:t>
            </a:r>
            <a:r>
              <a:rPr lang="cs-CZ" dirty="0">
                <a:latin typeface="Century Gothic" panose="020B0502020202020204" pitchFamily="34" charset="0"/>
              </a:rPr>
              <a:t> Bacha, od něhož získal první poznatky o hudbě a základy hry na housle.</a:t>
            </a:r>
          </a:p>
          <a:p>
            <a:r>
              <a:rPr lang="cs-CZ" dirty="0">
                <a:latin typeface="Century Gothic" panose="020B0502020202020204" pitchFamily="34" charset="0"/>
              </a:rPr>
              <a:t>Hudební tradice rodiny byla dlouhodobá, jeho předkové byli hudebníky téměř po dvě století.</a:t>
            </a:r>
          </a:p>
          <a:p>
            <a:r>
              <a:rPr lang="cs-CZ" dirty="0">
                <a:latin typeface="Century Gothic" panose="020B0502020202020204" pitchFamily="34" charset="0"/>
              </a:rPr>
              <a:t>Rodiče mu brzy zemřeli, přestěhoval se ke staršímu bratrovi, který mu věnoval veškerou péči.</a:t>
            </a:r>
          </a:p>
        </p:txBody>
      </p:sp>
    </p:spTree>
    <p:extLst>
      <p:ext uri="{BB962C8B-B14F-4D97-AF65-F5344CB8AC3E}">
        <p14:creationId xmlns:p14="http://schemas.microsoft.com/office/powerpoint/2010/main" val="408911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E9B65-2E88-4510-B1D2-202EFE47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Hudební vzdělání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3DD57A-35A4-439D-B614-7244798C1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Studoval na gymnáziu, učil se hudební teorii, hře na </a:t>
            </a:r>
            <a:r>
              <a:rPr lang="cs-CZ" dirty="0" err="1"/>
              <a:t>cemballo</a:t>
            </a:r>
            <a:r>
              <a:rPr lang="cs-CZ" dirty="0"/>
              <a:t>, housle a varhany.</a:t>
            </a:r>
          </a:p>
          <a:p>
            <a:r>
              <a:rPr lang="cs-CZ" dirty="0"/>
              <a:t>Bach měl mimořádný hudební talent.</a:t>
            </a:r>
          </a:p>
          <a:p>
            <a:r>
              <a:rPr lang="cs-CZ" dirty="0"/>
              <a:t>Byl považován za nejlepšího varhaníka.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5C1F808-295D-4ACB-B08C-7DDDA4E74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78" y="4062412"/>
            <a:ext cx="1793127" cy="247152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384C6FC-732C-4F4B-825D-D72D86C34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662" y="4364725"/>
            <a:ext cx="723900" cy="1866900"/>
          </a:xfrm>
          <a:prstGeom prst="rect">
            <a:avLst/>
          </a:prstGeom>
        </p:spPr>
      </p:pic>
      <p:pic>
        <p:nvPicPr>
          <p:cNvPr id="1030" name="Picture 6" descr="Image result for varhany">
            <a:extLst>
              <a:ext uri="{FF2B5EF4-FFF2-40B4-BE49-F238E27FC236}">
                <a16:creationId xmlns:a16="http://schemas.microsoft.com/office/drawing/2014/main" id="{B71FF866-8754-4233-A187-0C9D258C9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372" y="3977351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62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71D57-949A-4D75-9DAA-C3117B22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dílo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53155-94DC-4EC9-9BCD-F8A6C94A8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entury Gothic" panose="020B0502020202020204" pitchFamily="34" charset="0"/>
              </a:rPr>
              <a:t>Klavírní dílo :  Dobře temperovaný klavír</a:t>
            </a:r>
          </a:p>
          <a:p>
            <a:r>
              <a:rPr lang="cs-CZ" dirty="0">
                <a:latin typeface="Century Gothic" panose="020B0502020202020204" pitchFamily="34" charset="0"/>
              </a:rPr>
              <a:t>Vrcholné dílo – složil ke konci života. Cyklus skladeb zvaný - Umění Fugy.</a:t>
            </a:r>
          </a:p>
          <a:p>
            <a:pPr marL="0" indent="0" algn="ctr">
              <a:buNone/>
            </a:pPr>
            <a:r>
              <a:rPr lang="cs-CZ" dirty="0">
                <a:latin typeface="Century Gothic" panose="020B0502020202020204" pitchFamily="34" charset="0"/>
              </a:rPr>
              <a:t> </a:t>
            </a:r>
            <a:r>
              <a:rPr lang="cs-CZ" sz="1600" dirty="0">
                <a:latin typeface="Century Gothic" panose="020B0502020202020204" pitchFamily="34" charset="0"/>
                <a:hlinkClick r:id="rId2"/>
              </a:rPr>
              <a:t>https://www.youtube.com/watch?v=nPHIZw7HZq4https://www.youtube.com/watch?v=nPHIZw7HZq4</a:t>
            </a:r>
            <a:endParaRPr lang="cs-CZ" sz="1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latin typeface="Century Gothic" panose="020B0502020202020204" pitchFamily="34" charset="0"/>
                <a:hlinkClick r:id="rId3"/>
              </a:rPr>
              <a:t>https://www.youtube.com/watch?v=YZrdrRyVLBA</a:t>
            </a:r>
            <a:endParaRPr lang="cs-CZ" sz="1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cs-CZ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346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435DD-8076-4E04-8350-A8D1C7AB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Zajímavosti ze života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9D437D-C3F3-4EEE-8456-FD1723EF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Johann Sebastian Bach byl velmi skromný člověk.</a:t>
            </a:r>
          </a:p>
          <a:p>
            <a:r>
              <a:rPr lang="cs-CZ" dirty="0">
                <a:latin typeface="Century Gothic" panose="020B0502020202020204" pitchFamily="34" charset="0"/>
              </a:rPr>
              <a:t>Jeho rodina byla početná. Ze dvou manželství (první manželka mu zemřela), měl dohromady 20 dětí. Některé byly mimořádně nadané, ale otcovy popularity nedosáhly.</a:t>
            </a:r>
          </a:p>
          <a:p>
            <a:r>
              <a:rPr lang="cs-CZ" dirty="0">
                <a:latin typeface="Century Gothic" panose="020B0502020202020204" pitchFamily="34" charset="0"/>
              </a:rPr>
              <a:t>Během života byl oceňován hlavně jako varhaník a improvizátor.</a:t>
            </a:r>
          </a:p>
          <a:p>
            <a:r>
              <a:rPr lang="cs-CZ" dirty="0">
                <a:latin typeface="Century Gothic" panose="020B0502020202020204" pitchFamily="34" charset="0"/>
              </a:rPr>
              <a:t>Jeho skladby byly složité a k docenění díla došlo až po jeho smrti v 19.století.</a:t>
            </a:r>
          </a:p>
        </p:txBody>
      </p:sp>
    </p:spTree>
    <p:extLst>
      <p:ext uri="{BB962C8B-B14F-4D97-AF65-F5344CB8AC3E}">
        <p14:creationId xmlns:p14="http://schemas.microsoft.com/office/powerpoint/2010/main" val="86768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0FBFF-D3EC-411F-A867-DEC81AE8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23C79D-F1E1-4030-BAE0-DC69ABB23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Doufám, že jste pozorně poslouchali.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Jako přílohu vám posílám malý kvíz k vyplnění.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Vyplněný kvíz mi pošlete na e-mail : </a:t>
            </a:r>
            <a:r>
              <a:rPr lang="cs-CZ" dirty="0">
                <a:hlinkClick r:id="rId2"/>
              </a:rPr>
              <a:t>martina.rezacova@zs.lany.cz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Nejpozději do 3.4.2020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Hodně štěstí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61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E9FD5-ADE4-427D-A06E-7F5B70329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400482"/>
            <a:ext cx="9291215" cy="1049235"/>
          </a:xfrm>
        </p:spPr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Kánon aneb „</a:t>
            </a:r>
            <a:r>
              <a:rPr lang="cs-CZ" dirty="0" err="1">
                <a:latin typeface="Century Gothic" panose="020B0502020202020204" pitchFamily="34" charset="0"/>
              </a:rPr>
              <a:t>bejvávalo</a:t>
            </a:r>
            <a:r>
              <a:rPr lang="cs-CZ" dirty="0"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67E6DF-C79C-4200-8CD7-B42A0B762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29" y="1449717"/>
            <a:ext cx="9937078" cy="4472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>
                <a:latin typeface="Century Gothic" panose="020B0502020202020204" pitchFamily="34" charset="0"/>
              </a:rPr>
              <a:t>nejjednodušší vícehlasá technika (přísná imitace), kdy druhý hlas opakuje přesně melodii prvního, ale s určitým zpožděním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50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62882-DB69-429F-AB21-493871539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Oblíbená hudební hra dětí celého světa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5E0B15-6058-494A-ABCF-BA762E2D0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300" b="1" dirty="0">
                <a:latin typeface="Century Gothic" panose="020B0502020202020204" pitchFamily="34" charset="0"/>
              </a:rPr>
              <a:t>V ČR (</a:t>
            </a:r>
            <a:r>
              <a:rPr lang="cs-CZ" sz="2300" b="1" dirty="0" err="1">
                <a:latin typeface="Century Gothic" panose="020B0502020202020204" pitchFamily="34" charset="0"/>
              </a:rPr>
              <a:t>Bejvávalo</a:t>
            </a:r>
            <a:r>
              <a:rPr lang="cs-CZ" sz="2300" b="1" dirty="0">
                <a:latin typeface="Century Gothic" panose="020B0502020202020204" pitchFamily="34" charset="0"/>
              </a:rPr>
              <a:t>, </a:t>
            </a:r>
            <a:r>
              <a:rPr lang="cs-CZ" sz="2300" b="1" dirty="0" err="1">
                <a:latin typeface="Century Gothic" panose="020B0502020202020204" pitchFamily="34" charset="0"/>
              </a:rPr>
              <a:t>Dú</a:t>
            </a:r>
            <a:r>
              <a:rPr lang="cs-CZ" sz="2300" b="1" dirty="0">
                <a:latin typeface="Century Gothic" panose="020B0502020202020204" pitchFamily="34" charset="0"/>
              </a:rPr>
              <a:t> Valaši </a:t>
            </a:r>
            <a:r>
              <a:rPr lang="cs-CZ" sz="2300" b="1" dirty="0" err="1">
                <a:latin typeface="Century Gothic" panose="020B0502020202020204" pitchFamily="34" charset="0"/>
              </a:rPr>
              <a:t>dú</a:t>
            </a:r>
            <a:r>
              <a:rPr lang="cs-CZ" sz="2300" b="1" dirty="0">
                <a:latin typeface="Century Gothic" panose="020B0502020202020204" pitchFamily="34" charset="0"/>
              </a:rPr>
              <a:t>, Vyletěla holubička, Bratře Kubo, Červená se line záře)</a:t>
            </a:r>
          </a:p>
          <a:p>
            <a:pPr marL="0" indent="0">
              <a:buNone/>
            </a:pPr>
            <a:r>
              <a:rPr lang="cs-CZ" dirty="0">
                <a:latin typeface="Century Gothic" panose="020B0502020202020204" pitchFamily="34" charset="0"/>
              </a:rPr>
              <a:t>              </a:t>
            </a:r>
          </a:p>
          <a:p>
            <a:pPr marL="0" indent="0">
              <a:buNone/>
            </a:pPr>
            <a:r>
              <a:rPr lang="cs-CZ" dirty="0">
                <a:latin typeface="Century Gothic" panose="020B0502020202020204" pitchFamily="34" charset="0"/>
              </a:rPr>
              <a:t>                  </a:t>
            </a:r>
            <a:r>
              <a:rPr lang="cs-CZ" sz="1700" dirty="0">
                <a:latin typeface="Century Gothic" panose="020B0502020202020204" pitchFamily="34" charset="0"/>
                <a:hlinkClick r:id="rId2"/>
              </a:rPr>
              <a:t>https://www.youtube.com/watch?v=JcZOnFslPKY</a:t>
            </a:r>
            <a:endParaRPr lang="cs-CZ" sz="1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1700" dirty="0">
                <a:latin typeface="Century Gothic" panose="020B0502020202020204" pitchFamily="34" charset="0"/>
              </a:rPr>
              <a:t>                  </a:t>
            </a:r>
            <a:r>
              <a:rPr lang="cs-CZ" sz="1700" dirty="0">
                <a:latin typeface="Century Gothic" panose="020B0502020202020204" pitchFamily="34" charset="0"/>
                <a:hlinkClick r:id="rId3"/>
              </a:rPr>
              <a:t>https://www.youtube.com/watch?v=RrR9poeHKn8</a:t>
            </a:r>
            <a:endParaRPr lang="cs-CZ" sz="1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 </a:t>
            </a:r>
            <a:r>
              <a:rPr lang="cs-CZ" sz="2300" b="1" dirty="0">
                <a:latin typeface="Century Gothic" panose="020B0502020202020204" pitchFamily="34" charset="0"/>
              </a:rPr>
              <a:t>Francie (</a:t>
            </a:r>
            <a:r>
              <a:rPr lang="cs-CZ" sz="2300" b="1" dirty="0" err="1">
                <a:latin typeface="Century Gothic" panose="020B0502020202020204" pitchFamily="34" charset="0"/>
              </a:rPr>
              <a:t>Frére</a:t>
            </a:r>
            <a:r>
              <a:rPr lang="cs-CZ" sz="2300" b="1" dirty="0">
                <a:latin typeface="Century Gothic" panose="020B0502020202020204" pitchFamily="34" charset="0"/>
              </a:rPr>
              <a:t> Jacques, </a:t>
            </a:r>
            <a:r>
              <a:rPr lang="cs-CZ" sz="2300" b="1" dirty="0" err="1">
                <a:latin typeface="Century Gothic" panose="020B0502020202020204" pitchFamily="34" charset="0"/>
              </a:rPr>
              <a:t>Entendez</a:t>
            </a:r>
            <a:r>
              <a:rPr lang="cs-CZ" sz="2300" b="1" dirty="0">
                <a:latin typeface="Century Gothic" panose="020B0502020202020204" pitchFamily="34" charset="0"/>
              </a:rPr>
              <a:t> –vous les carillon)</a:t>
            </a:r>
          </a:p>
          <a:p>
            <a:pPr marL="0" indent="0">
              <a:buNone/>
            </a:pPr>
            <a:r>
              <a:rPr lang="cs-CZ" sz="1700" dirty="0">
                <a:latin typeface="Century Gothic" panose="020B0502020202020204" pitchFamily="34" charset="0"/>
              </a:rPr>
              <a:t>             </a:t>
            </a:r>
            <a:r>
              <a:rPr lang="cs-CZ" sz="1700" dirty="0">
                <a:latin typeface="Century Gothic" panose="020B0502020202020204" pitchFamily="34" charset="0"/>
                <a:hlinkClick r:id="rId4"/>
              </a:rPr>
              <a:t>https://www.youtube.com/watch?v=Pa2_oWshsRM</a:t>
            </a:r>
            <a:endParaRPr lang="cs-CZ" sz="1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  </a:t>
            </a:r>
            <a:r>
              <a:rPr lang="cs-CZ" sz="2300" b="1" dirty="0">
                <a:latin typeface="Century Gothic" panose="020B0502020202020204" pitchFamily="34" charset="0"/>
              </a:rPr>
              <a:t>Anglie (</a:t>
            </a:r>
            <a:r>
              <a:rPr lang="cs-CZ" sz="2300" b="1" dirty="0" err="1">
                <a:latin typeface="Century Gothic" panose="020B0502020202020204" pitchFamily="34" charset="0"/>
              </a:rPr>
              <a:t>London‘s</a:t>
            </a:r>
            <a:r>
              <a:rPr lang="cs-CZ" sz="2300" b="1" dirty="0">
                <a:latin typeface="Century Gothic" panose="020B0502020202020204" pitchFamily="34" charset="0"/>
              </a:rPr>
              <a:t> </a:t>
            </a:r>
            <a:r>
              <a:rPr lang="cs-CZ" sz="2300" b="1" dirty="0" err="1">
                <a:latin typeface="Century Gothic" panose="020B0502020202020204" pitchFamily="34" charset="0"/>
              </a:rPr>
              <a:t>Burning</a:t>
            </a:r>
            <a:r>
              <a:rPr lang="cs-CZ" sz="2300" b="1" dirty="0"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1700" dirty="0">
                <a:latin typeface="Century Gothic" panose="020B0502020202020204" pitchFamily="34" charset="0"/>
                <a:hlinkClick r:id="rId5"/>
              </a:rPr>
              <a:t>https://www.youtube.com/watch?v=9RkX8WG6HS0</a:t>
            </a:r>
            <a:endParaRPr lang="cs-CZ" sz="1700" dirty="0">
              <a:latin typeface="Century Gothic" panose="020B0502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95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9CC95-3FFA-48F9-94D1-1AAB62A2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Zlatá éra kánonů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76A5940-5CE5-4066-9BA8-7B7A88408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entury Gothic" panose="020B0502020202020204" pitchFamily="34" charset="0"/>
              </a:rPr>
              <a:t>V období renesance skladatelé s oblibou vytvářeli kánony s různými pravidly</a:t>
            </a:r>
          </a:p>
          <a:p>
            <a:pPr marL="0" indent="0">
              <a:buNone/>
            </a:pPr>
            <a:r>
              <a:rPr lang="cs-CZ" dirty="0">
                <a:latin typeface="Century Gothic" panose="020B0502020202020204" pitchFamily="34" charset="0"/>
              </a:rPr>
              <a:t>         -  </a:t>
            </a:r>
            <a:r>
              <a:rPr lang="cs-CZ" b="1" i="1" dirty="0">
                <a:latin typeface="Century Gothic" panose="020B0502020202020204" pitchFamily="34" charset="0"/>
              </a:rPr>
              <a:t>zrcadlový kánon </a:t>
            </a:r>
            <a:r>
              <a:rPr lang="cs-CZ" dirty="0">
                <a:latin typeface="Century Gothic" panose="020B0502020202020204" pitchFamily="34" charset="0"/>
              </a:rPr>
              <a:t>(druhý zpěvák zpíval noty ze zrcadla)</a:t>
            </a:r>
          </a:p>
          <a:p>
            <a:pPr marL="0" indent="0">
              <a:buNone/>
            </a:pPr>
            <a:r>
              <a:rPr lang="cs-CZ" dirty="0">
                <a:latin typeface="Century Gothic" panose="020B0502020202020204" pitchFamily="34" charset="0"/>
              </a:rPr>
              <a:t>         - </a:t>
            </a:r>
            <a:r>
              <a:rPr lang="cs-CZ" b="1" i="1" dirty="0">
                <a:latin typeface="Century Gothic" panose="020B0502020202020204" pitchFamily="34" charset="0"/>
              </a:rPr>
              <a:t>račí kánon </a:t>
            </a:r>
            <a:r>
              <a:rPr lang="cs-CZ" dirty="0">
                <a:latin typeface="Century Gothic" panose="020B0502020202020204" pitchFamily="34" charset="0"/>
              </a:rPr>
              <a:t>(druhý zpěvák zpíval noty od konce)</a:t>
            </a:r>
          </a:p>
          <a:p>
            <a:pPr marL="0" indent="0">
              <a:buNone/>
            </a:pPr>
            <a:r>
              <a:rPr lang="cs-CZ" dirty="0">
                <a:latin typeface="Century Gothic" panose="020B0502020202020204" pitchFamily="34" charset="0"/>
              </a:rPr>
              <a:t>        - </a:t>
            </a:r>
            <a:r>
              <a:rPr lang="cs-CZ" b="1" i="1" dirty="0">
                <a:latin typeface="Century Gothic" panose="020B0502020202020204" pitchFamily="34" charset="0"/>
              </a:rPr>
              <a:t>stolní kánon </a:t>
            </a:r>
            <a:r>
              <a:rPr lang="cs-CZ" dirty="0">
                <a:latin typeface="Century Gothic" panose="020B0502020202020204" pitchFamily="34" charset="0"/>
              </a:rPr>
              <a:t>(druhý zpěvák zpíval stejnou řádku, ale díval se na ni z </a:t>
            </a:r>
          </a:p>
          <a:p>
            <a:pPr marL="0" indent="0">
              <a:buNone/>
            </a:pPr>
            <a:r>
              <a:rPr lang="cs-CZ" dirty="0">
                <a:latin typeface="Century Gothic" panose="020B0502020202020204" pitchFamily="34" charset="0"/>
              </a:rPr>
              <a:t>          opačné strany)</a:t>
            </a:r>
          </a:p>
          <a:p>
            <a:pPr marL="0" indent="0">
              <a:buNone/>
            </a:pPr>
            <a:r>
              <a:rPr lang="cs-CZ" dirty="0">
                <a:latin typeface="Century Gothic" panose="020B0502020202020204" pitchFamily="34" charset="0"/>
              </a:rPr>
              <a:t>       </a:t>
            </a:r>
            <a:r>
              <a:rPr lang="cs-CZ" b="1" i="1" dirty="0">
                <a:latin typeface="Century Gothic" panose="020B0502020202020204" pitchFamily="34" charset="0"/>
              </a:rPr>
              <a:t>- hádankový kánon </a:t>
            </a:r>
            <a:r>
              <a:rPr lang="cs-CZ" dirty="0">
                <a:latin typeface="Century Gothic" panose="020B0502020202020204" pitchFamily="34" charset="0"/>
              </a:rPr>
              <a:t>(zpěváci museli správné pravidlo sami uhodnout)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91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C7D0D-7AB7-48D6-93F8-C7A0C53B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ukázka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0E7B44-23E5-4958-9226-B8B7AF561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>
              <a:latin typeface="Century Gothic" panose="020B0502020202020204" pitchFamily="34" charset="0"/>
              <a:hlinkClick r:id="rId2"/>
            </a:endParaRPr>
          </a:p>
          <a:p>
            <a:pPr algn="ctr"/>
            <a:endParaRPr lang="cs-CZ" dirty="0">
              <a:latin typeface="Century Gothic" panose="020B0502020202020204" pitchFamily="34" charset="0"/>
              <a:hlinkClick r:id="rId2"/>
            </a:endParaRPr>
          </a:p>
          <a:p>
            <a:pPr algn="ctr"/>
            <a:r>
              <a:rPr lang="cs-CZ" dirty="0">
                <a:latin typeface="Century Gothic" panose="020B0502020202020204" pitchFamily="34" charset="0"/>
                <a:hlinkClick r:id="rId2"/>
              </a:rPr>
              <a:t>https://decko.ceskatelevize.cz/hudebni-perlicky</a:t>
            </a:r>
            <a:endParaRPr lang="cs-CZ" dirty="0">
              <a:latin typeface="Century Gothic" panose="020B0502020202020204" pitchFamily="34" charset="0"/>
            </a:endParaRPr>
          </a:p>
          <a:p>
            <a:pPr algn="ctr"/>
            <a:endParaRPr lang="cs-CZ" dirty="0">
              <a:latin typeface="Century Gothic" panose="020B0502020202020204" pitchFamily="34" charset="0"/>
            </a:endParaRPr>
          </a:p>
          <a:p>
            <a:pPr algn="ctr"/>
            <a:r>
              <a:rPr lang="cs-CZ" dirty="0">
                <a:latin typeface="Century Gothic" panose="020B0502020202020204" pitchFamily="34" charset="0"/>
              </a:rPr>
              <a:t>Vyzkoušej si kvíz číslo 12</a:t>
            </a:r>
          </a:p>
        </p:txBody>
      </p:sp>
    </p:spTree>
    <p:extLst>
      <p:ext uri="{BB962C8B-B14F-4D97-AF65-F5344CB8AC3E}">
        <p14:creationId xmlns:p14="http://schemas.microsoft.com/office/powerpoint/2010/main" val="309810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9B285-C656-4D4F-BC9E-770F0E69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Jiné vícehlasé hudební hry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642BC26-E8CF-4FFA-BFFC-752B1A4932B3}"/>
              </a:ext>
            </a:extLst>
          </p:cNvPr>
          <p:cNvSpPr txBox="1"/>
          <p:nvPr/>
        </p:nvSpPr>
        <p:spPr>
          <a:xfrm>
            <a:off x="3246110" y="2305655"/>
            <a:ext cx="60680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entury Gothic" panose="020B0502020202020204" pitchFamily="34" charset="0"/>
              </a:rPr>
              <a:t>velmi oblíbené je současný zpěv více písní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           - Já do lesa nepojedu</a:t>
            </a:r>
          </a:p>
          <a:p>
            <a:r>
              <a:rPr lang="cs-CZ" dirty="0">
                <a:latin typeface="Century Gothic" panose="020B0502020202020204" pitchFamily="34" charset="0"/>
              </a:rPr>
              <a:t>           - Jede, jede, poštovský panáček</a:t>
            </a:r>
          </a:p>
          <a:p>
            <a:r>
              <a:rPr lang="cs-CZ" dirty="0">
                <a:latin typeface="Century Gothic" panose="020B0502020202020204" pitchFamily="34" charset="0"/>
              </a:rPr>
              <a:t>           - Neviděli jste tu mou panenku</a:t>
            </a:r>
          </a:p>
          <a:p>
            <a:r>
              <a:rPr lang="cs-CZ" dirty="0">
                <a:latin typeface="Century Gothic" panose="020B0502020202020204" pitchFamily="34" charset="0"/>
              </a:rPr>
              <a:t>           - Kudy, kudy, kudy cestička</a:t>
            </a:r>
          </a:p>
          <a:p>
            <a:endParaRPr lang="cs-CZ" dirty="0"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https://www.youtube.com/watch?v=HLT6w3gMtwU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8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071B4-9E00-46C6-82FD-15352859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Fuga – mistrovská vícehlasá skladba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E16EB-79C8-4716-B7A0-2791A1116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Pravidla Fugy jsou mnohem složitější než je tomu u kánonu, začíná však podobně – nástupem jednotlivých hlasů.</a:t>
            </a:r>
          </a:p>
          <a:p>
            <a:r>
              <a:rPr lang="cs-CZ" dirty="0">
                <a:latin typeface="Century Gothic" panose="020B0502020202020204" pitchFamily="34" charset="0"/>
              </a:rPr>
              <a:t>Vrcholným mistrem fugy byl Johann Sebastian Bach. Napsal dokonce rozsáhlý cyklus Umění Fugy.</a:t>
            </a:r>
          </a:p>
          <a:p>
            <a:r>
              <a:rPr lang="cs-CZ" dirty="0">
                <a:latin typeface="Century Gothic" panose="020B0502020202020204" pitchFamily="34" charset="0"/>
              </a:rPr>
              <a:t>Fuga se však vyskytuje i u novějších skladatelů např. u Bedřicha Smetany, Vítězslava Nováka.</a:t>
            </a:r>
          </a:p>
          <a:p>
            <a:r>
              <a:rPr lang="cs-CZ" dirty="0">
                <a:latin typeface="Century Gothic" panose="020B0502020202020204" pitchFamily="34" charset="0"/>
              </a:rPr>
              <a:t>Velkolepě zní fuga na královský nástroj – varhany.</a:t>
            </a:r>
          </a:p>
        </p:txBody>
      </p:sp>
    </p:spTree>
    <p:extLst>
      <p:ext uri="{BB962C8B-B14F-4D97-AF65-F5344CB8AC3E}">
        <p14:creationId xmlns:p14="http://schemas.microsoft.com/office/powerpoint/2010/main" val="375998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9C93A-3075-42C5-92B3-DDCCC27A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entury Gothic" panose="020B0502020202020204" pitchFamily="34" charset="0"/>
              </a:rPr>
              <a:t>Ukázky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820FF-123B-4C68-8F57-4D3D1312F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>
                <a:latin typeface="Century Gothic" panose="020B0502020202020204" pitchFamily="34" charset="0"/>
              </a:rPr>
              <a:t>Johann </a:t>
            </a:r>
            <a:r>
              <a:rPr lang="cs-CZ" b="1" dirty="0" err="1">
                <a:latin typeface="Century Gothic" panose="020B0502020202020204" pitchFamily="34" charset="0"/>
              </a:rPr>
              <a:t>Pachelbel</a:t>
            </a:r>
            <a:r>
              <a:rPr lang="cs-CZ" b="1" dirty="0">
                <a:latin typeface="Century Gothic" panose="020B0502020202020204" pitchFamily="34" charset="0"/>
              </a:rPr>
              <a:t>  - Tříhlasý kánon D dur</a:t>
            </a:r>
          </a:p>
          <a:p>
            <a:pPr marL="0" indent="0" algn="ctr">
              <a:buNone/>
            </a:pPr>
            <a:endParaRPr lang="cs-CZ" dirty="0">
              <a:hlinkClick r:id="rId2"/>
            </a:endParaRP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https://www.youtube.com/watch?v=8Af372EQLck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endParaRPr lang="cs-CZ" dirty="0"/>
          </a:p>
          <a:p>
            <a:pPr algn="ctr"/>
            <a:r>
              <a:rPr lang="cs-CZ" b="1" dirty="0"/>
              <a:t>Johann Sebastian Bach - </a:t>
            </a:r>
            <a:r>
              <a:rPr lang="it-IT" b="1" dirty="0"/>
              <a:t>Toccata </a:t>
            </a:r>
            <a:r>
              <a:rPr lang="cs-CZ" b="1" dirty="0"/>
              <a:t>a fuga d-moll</a:t>
            </a:r>
          </a:p>
          <a:p>
            <a:pPr marL="0" indent="0" algn="ctr">
              <a:buNone/>
            </a:pPr>
            <a:r>
              <a:rPr lang="it-IT" dirty="0">
                <a:hlinkClick r:id="rId3"/>
              </a:rPr>
              <a:t>https://www.youtube.com/watch?v=ho9rZjlsyYY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(mohli jste slyšet na varhaním koncertě v Novém Strašecí)</a:t>
            </a:r>
            <a:endParaRPr lang="it-IT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86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8D425-AE95-438E-A48F-AC76322E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entury Gothic" panose="020B0502020202020204" pitchFamily="34" charset="0"/>
              </a:rPr>
              <a:t>Johann Sebastian </a:t>
            </a:r>
            <a:r>
              <a:rPr lang="cs-CZ" b="1" dirty="0" err="1">
                <a:latin typeface="Century Gothic" panose="020B0502020202020204" pitchFamily="34" charset="0"/>
              </a:rPr>
              <a:t>bach</a:t>
            </a:r>
            <a:endParaRPr lang="cs-CZ" b="1" dirty="0">
              <a:latin typeface="Century Gothic" panose="020B0502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93D57-4ADE-4764-85D9-E9381C54E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dirty="0">
                <a:hlinkClick r:id="rId2"/>
              </a:rPr>
              <a:t>https://decko.ceskatelevize.cz/hudebni-perlicky</a:t>
            </a:r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/>
              <a:t>Podívejte se na krátké video.</a:t>
            </a:r>
          </a:p>
          <a:p>
            <a:pPr algn="ctr"/>
            <a:r>
              <a:rPr lang="cs-CZ" dirty="0"/>
              <a:t>Vyzkoušej si kvíz číslo 8.</a:t>
            </a:r>
          </a:p>
        </p:txBody>
      </p:sp>
    </p:spTree>
    <p:extLst>
      <p:ext uri="{BB962C8B-B14F-4D97-AF65-F5344CB8AC3E}">
        <p14:creationId xmlns:p14="http://schemas.microsoft.com/office/powerpoint/2010/main" val="342912494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75</TotalTime>
  <Words>684</Words>
  <Application>Microsoft Office PowerPoint</Application>
  <PresentationFormat>Širokoúhlá obrazovka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Rockwell</vt:lpstr>
      <vt:lpstr>Galerie</vt:lpstr>
      <vt:lpstr>Kánon a fuga </vt:lpstr>
      <vt:lpstr>Kánon aneb „bejvávalo“</vt:lpstr>
      <vt:lpstr> Oblíbená hudební hra dětí celého světa </vt:lpstr>
      <vt:lpstr>Zlatá éra kánonů</vt:lpstr>
      <vt:lpstr>ukázka</vt:lpstr>
      <vt:lpstr>Jiné vícehlasé hudební hry</vt:lpstr>
      <vt:lpstr>Fuga – mistrovská vícehlasá skladba</vt:lpstr>
      <vt:lpstr>Ukázky </vt:lpstr>
      <vt:lpstr>Johann Sebastian bach</vt:lpstr>
      <vt:lpstr>Dětství a mládí</vt:lpstr>
      <vt:lpstr>Hudební vzdělání</vt:lpstr>
      <vt:lpstr>dílo</vt:lpstr>
      <vt:lpstr>Zajímavosti ze života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Kánon a fuga</dc:title>
  <dc:creator>rezac</dc:creator>
  <cp:lastModifiedBy>rezac</cp:lastModifiedBy>
  <cp:revision>13</cp:revision>
  <dcterms:created xsi:type="dcterms:W3CDTF">2020-03-21T16:20:53Z</dcterms:created>
  <dcterms:modified xsi:type="dcterms:W3CDTF">2020-03-21T17:36:28Z</dcterms:modified>
</cp:coreProperties>
</file>